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23" r:id="rId2"/>
    <p:sldId id="324" r:id="rId3"/>
    <p:sldId id="326" r:id="rId4"/>
    <p:sldId id="327" r:id="rId5"/>
    <p:sldId id="328" r:id="rId6"/>
    <p:sldId id="329" r:id="rId7"/>
    <p:sldId id="330" r:id="rId8"/>
    <p:sldId id="331" r:id="rId9"/>
  </p:sldIdLst>
  <p:sldSz cx="9144000" cy="6858000" type="screen4x3"/>
  <p:notesSz cx="6797675" cy="9928225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1630"/>
    <a:srgbClr val="FF7C80"/>
    <a:srgbClr val="EAEAEA"/>
    <a:srgbClr val="151D3F"/>
    <a:srgbClr val="2C292F"/>
    <a:srgbClr val="2925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3" autoAdjust="0"/>
    <p:restoredTop sz="94660"/>
  </p:normalViewPr>
  <p:slideViewPr>
    <p:cSldViewPr>
      <p:cViewPr varScale="1">
        <p:scale>
          <a:sx n="86" d="100"/>
          <a:sy n="86" d="100"/>
        </p:scale>
        <p:origin x="154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CF8BC1-B6C2-4E96-A093-DCDF2786ECC7}" type="datetimeFigureOut">
              <a:rPr lang="sr-Latn-CS" smtClean="0"/>
              <a:pPr/>
              <a:t>10.1.2025.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BD83DF-1316-4ACC-9665-87174047E7B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639463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1FC29-21F8-4227-AC5E-AF8E276E9BEF}" type="datetimeFigureOut">
              <a:rPr lang="sr-Latn-CS" smtClean="0"/>
              <a:pPr/>
              <a:t>10.1.2025.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CD139-4521-482D-B969-B09B045E142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9958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CD139-4521-482D-B969-B09B045E142B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0719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CD139-4521-482D-B969-B09B045E142B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0719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CD139-4521-482D-B969-B09B045E142B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0719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CD139-4521-482D-B969-B09B045E142B}" type="slidenum">
              <a:rPr lang="hr-HR" smtClean="0"/>
              <a:pPr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0719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CD139-4521-482D-B969-B09B045E142B}" type="slidenum">
              <a:rPr lang="hr-HR" smtClean="0"/>
              <a:pPr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07198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CD139-4521-482D-B969-B09B045E142B}" type="slidenum">
              <a:rPr lang="hr-HR" smtClean="0"/>
              <a:pPr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07198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CD139-4521-482D-B969-B09B045E142B}" type="slidenum">
              <a:rPr lang="hr-HR" smtClean="0"/>
              <a:pPr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07198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CD139-4521-482D-B969-B09B045E142B}" type="slidenum">
              <a:rPr lang="hr-HR" smtClean="0"/>
              <a:pPr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0719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D3D5-B08D-E74E-945E-C9EEE2E38617}" type="datetime1">
              <a:rPr lang="en-US" smtClean="0"/>
              <a:t>1/10/2025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0822-47E3-9C45-B140-6BD754EF5084}" type="datetime1">
              <a:rPr lang="en-US" smtClean="0"/>
              <a:t>1/10/2025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3E8F-8E4C-EB46-AC0D-CAE0364B35F8}" type="datetime1">
              <a:rPr lang="en-US" smtClean="0"/>
              <a:t>1/10/2025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C527-06C3-294D-AF92-F4F63F87A46B}" type="datetime1">
              <a:rPr lang="en-US" smtClean="0"/>
              <a:t>1/10/2025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FD1C-415F-404B-A7CD-E6461FD23FED}" type="datetime1">
              <a:rPr lang="en-US" smtClean="0"/>
              <a:t>1/10/2025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2F1A-2A71-CD48-B09C-E7A5FC8487D3}" type="datetime1">
              <a:rPr lang="en-US" smtClean="0"/>
              <a:t>1/10/2025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7323A-0D2D-A347-9F4C-2CA411992AC3}" type="datetime1">
              <a:rPr lang="en-US" smtClean="0"/>
              <a:t>1/10/2025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D574E-341E-814E-A808-7631A4D6FE4A}" type="datetime1">
              <a:rPr lang="en-US" smtClean="0"/>
              <a:t>1/10/2025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0E2E-E25C-8943-864B-1C8BA2448882}" type="datetime1">
              <a:rPr lang="en-US" smtClean="0"/>
              <a:t>1/10/2025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6613-FF09-5740-90F2-BFADEDABF593}" type="datetime1">
              <a:rPr lang="en-US" smtClean="0"/>
              <a:t>1/10/2025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AFC5-D0AA-4D4C-9CB9-D0C7DCDD05DF}" type="datetime1">
              <a:rPr lang="en-US" smtClean="0"/>
              <a:t>1/10/2025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E5B8F-49A5-0342-836D-74D129D5BF37}" type="datetime1">
              <a:rPr lang="en-US" smtClean="0"/>
              <a:t>1/10/2025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5496" y="-171400"/>
            <a:ext cx="9144000" cy="5760640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-252536" y="2996952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1800" dirty="0"/>
          </a:p>
        </p:txBody>
      </p:sp>
      <p:sp>
        <p:nvSpPr>
          <p:cNvPr id="49" name="Date Placeholder 10"/>
          <p:cNvSpPr txBox="1">
            <a:spLocks/>
          </p:cNvSpPr>
          <p:nvPr/>
        </p:nvSpPr>
        <p:spPr>
          <a:xfrm>
            <a:off x="634962" y="2708920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2800" b="1" dirty="0" smtClean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NASLOV </a:t>
            </a:r>
            <a:r>
              <a:rPr lang="hr-HR" sz="2800" b="1" dirty="0" smtClean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DOKTORSKOG RADA</a:t>
            </a:r>
          </a:p>
          <a:p>
            <a:pPr algn="ctr"/>
            <a:endParaRPr lang="hr-HR" sz="2800" b="1" dirty="0">
              <a:solidFill>
                <a:schemeClr val="bg1">
                  <a:lumMod val="8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1" name="Date Placeholder 10"/>
          <p:cNvSpPr txBox="1">
            <a:spLocks/>
          </p:cNvSpPr>
          <p:nvPr/>
        </p:nvSpPr>
        <p:spPr>
          <a:xfrm>
            <a:off x="2411760" y="1124744"/>
            <a:ext cx="6336704" cy="8640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sz="1800" dirty="0" smtClean="0">
                <a:solidFill>
                  <a:schemeClr val="bg1">
                    <a:lumMod val="85000"/>
                  </a:schemeClr>
                </a:solidFill>
                <a:latin typeface="Myriad Pro"/>
                <a:cs typeface="Myriad Pro"/>
              </a:rPr>
              <a:t>Fakultet za menadžment u </a:t>
            </a:r>
          </a:p>
          <a:p>
            <a:r>
              <a:rPr lang="ta-IN" sz="1800" dirty="0" smtClean="0">
                <a:solidFill>
                  <a:schemeClr val="bg1">
                    <a:lumMod val="85000"/>
                  </a:schemeClr>
                </a:solidFill>
                <a:latin typeface="Myriad Pro"/>
                <a:cs typeface="Myriad Pro"/>
              </a:rPr>
              <a:t>turizmu i ugostiteljstvu Opatija</a:t>
            </a:r>
            <a:endParaRPr lang="hr-HR" sz="1800" dirty="0">
              <a:solidFill>
                <a:schemeClr val="bg1">
                  <a:lumMod val="85000"/>
                </a:schemeClr>
              </a:solidFill>
              <a:latin typeface="Myriad Pro"/>
              <a:cs typeface="Myriad Pro"/>
            </a:endParaRPr>
          </a:p>
        </p:txBody>
      </p:sp>
      <p:sp>
        <p:nvSpPr>
          <p:cNvPr id="52" name="Date Placeholder 10"/>
          <p:cNvSpPr txBox="1">
            <a:spLocks/>
          </p:cNvSpPr>
          <p:nvPr/>
        </p:nvSpPr>
        <p:spPr>
          <a:xfrm>
            <a:off x="2411760" y="908720"/>
            <a:ext cx="5688632" cy="504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Myriad Pro"/>
                <a:cs typeface="Myriad Pro"/>
              </a:rPr>
              <a:t>Sveučilište u Rijeci</a:t>
            </a:r>
            <a:endParaRPr lang="hr-HR" sz="1600" dirty="0">
              <a:solidFill>
                <a:schemeClr val="accent1">
                  <a:lumMod val="60000"/>
                  <a:lumOff val="40000"/>
                </a:schemeClr>
              </a:solidFill>
              <a:latin typeface="Myriad Pro"/>
              <a:cs typeface="Myriad Pro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-2031952"/>
            <a:ext cx="6372200" cy="4063903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6372200" y="5949280"/>
            <a:ext cx="0" cy="72008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Date Placeholder 10"/>
          <p:cNvSpPr txBox="1">
            <a:spLocks/>
          </p:cNvSpPr>
          <p:nvPr/>
        </p:nvSpPr>
        <p:spPr>
          <a:xfrm>
            <a:off x="467544" y="5733256"/>
            <a:ext cx="3096344" cy="1008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sz="1400" b="1" dirty="0" smtClean="0">
                <a:solidFill>
                  <a:srgbClr val="404040"/>
                </a:solidFill>
                <a:latin typeface="Arial"/>
                <a:cs typeface="Arial"/>
              </a:rPr>
              <a:t>Kontakt informacije:</a:t>
            </a:r>
          </a:p>
          <a:p>
            <a:endParaRPr lang="ta-IN" sz="500" b="1" dirty="0" smtClean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ta-IN" sz="14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A: Primorska 42, 51410 Opatija</a:t>
            </a:r>
          </a:p>
          <a:p>
            <a:r>
              <a:rPr lang="ta-IN" sz="14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T: +385 (0)51 294 706</a:t>
            </a:r>
          </a:p>
          <a:p>
            <a:r>
              <a:rPr lang="ta-IN" sz="14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E</a:t>
            </a:r>
            <a:r>
              <a:rPr lang="ta-IN" sz="14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: dekanat@fthm.hr</a:t>
            </a:r>
          </a:p>
        </p:txBody>
      </p:sp>
      <p:pic>
        <p:nvPicPr>
          <p:cNvPr id="14" name="Picture 11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8" t="35246" r="68631" b="37589"/>
          <a:stretch/>
        </p:blipFill>
        <p:spPr bwMode="auto">
          <a:xfrm>
            <a:off x="540258" y="432048"/>
            <a:ext cx="1943510" cy="2132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0" y="5589240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a-IN" dirty="0" smtClean="0"/>
              <a:t>  </a:t>
            </a:r>
            <a:endParaRPr lang="hr-HR" dirty="0"/>
          </a:p>
        </p:txBody>
      </p:sp>
      <p:sp>
        <p:nvSpPr>
          <p:cNvPr id="17" name="Date Placeholder 10"/>
          <p:cNvSpPr txBox="1">
            <a:spLocks/>
          </p:cNvSpPr>
          <p:nvPr/>
        </p:nvSpPr>
        <p:spPr>
          <a:xfrm>
            <a:off x="2411760" y="1772816"/>
            <a:ext cx="2880320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a-IN" sz="5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  <a:p>
            <a:r>
              <a:rPr lang="ta-IN" sz="1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www.fthm.uniri.hr   </a:t>
            </a:r>
          </a:p>
          <a:p>
            <a:r>
              <a:rPr lang="ta-IN" sz="1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facebook.com/FMTUOpatija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5517232"/>
            <a:ext cx="9144000" cy="0"/>
          </a:xfrm>
          <a:prstGeom prst="line">
            <a:avLst/>
          </a:prstGeom>
          <a:ln w="31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5496" y="6813376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a-IN" dirty="0" smtClean="0"/>
              <a:t>  </a:t>
            </a:r>
            <a:endParaRPr lang="hr-HR" dirty="0"/>
          </a:p>
        </p:txBody>
      </p:sp>
      <p:sp>
        <p:nvSpPr>
          <p:cNvPr id="21" name="TextBox 20"/>
          <p:cNvSpPr txBox="1"/>
          <p:nvPr/>
        </p:nvSpPr>
        <p:spPr>
          <a:xfrm>
            <a:off x="85840" y="3879470"/>
            <a:ext cx="4698979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Pristupnik/</a:t>
            </a:r>
            <a:r>
              <a:rPr lang="hr-HR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hr-HR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Ime Prezime</a:t>
            </a:r>
          </a:p>
          <a:p>
            <a:r>
              <a:rPr lang="hr-H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Ustanova</a:t>
            </a:r>
          </a:p>
          <a:p>
            <a:endParaRPr lang="hr-HR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Mentor:            Prof. dr. sc. Ime Prezime</a:t>
            </a:r>
          </a:p>
          <a:p>
            <a:endParaRPr lang="hr-HR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Mjesec, godina</a:t>
            </a:r>
            <a:endParaRPr lang="hr-H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18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71400"/>
            <a:ext cx="9252520" cy="1008112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1" name="Date Placeholder 10"/>
          <p:cNvSpPr txBox="1">
            <a:spLocks/>
          </p:cNvSpPr>
          <p:nvPr/>
        </p:nvSpPr>
        <p:spPr>
          <a:xfrm>
            <a:off x="899592" y="332656"/>
            <a:ext cx="6336704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dirty="0" smtClean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Fakultet za menadžment u turizmu i ugostiteljstvu Opatija</a:t>
            </a:r>
            <a:endParaRPr lang="hr-HR" dirty="0">
              <a:solidFill>
                <a:schemeClr val="bg1">
                  <a:lumMod val="8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2" name="Date Placeholder 10"/>
          <p:cNvSpPr txBox="1">
            <a:spLocks/>
          </p:cNvSpPr>
          <p:nvPr/>
        </p:nvSpPr>
        <p:spPr>
          <a:xfrm>
            <a:off x="899592" y="188640"/>
            <a:ext cx="5688632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sz="11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Sveučilište u Rijeci</a:t>
            </a:r>
            <a:endParaRPr lang="hr-HR" sz="110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-1179512"/>
            <a:ext cx="3456384" cy="2204327"/>
          </a:xfrm>
          <a:prstGeom prst="rect">
            <a:avLst/>
          </a:prstGeom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8" t="35246" r="68631" b="37589"/>
          <a:stretch/>
        </p:blipFill>
        <p:spPr bwMode="auto">
          <a:xfrm>
            <a:off x="251520" y="54269"/>
            <a:ext cx="647366" cy="710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-108520" y="6527080"/>
            <a:ext cx="9357261" cy="358304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1" name="Date Placeholder 10"/>
          <p:cNvSpPr txBox="1">
            <a:spLocks/>
          </p:cNvSpPr>
          <p:nvPr/>
        </p:nvSpPr>
        <p:spPr>
          <a:xfrm>
            <a:off x="112960" y="1268760"/>
            <a:ext cx="9144000" cy="7572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UPUTE ZA IZRADU PREZENTACIJE </a:t>
            </a:r>
            <a:r>
              <a:rPr lang="pl-PL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DOKTORSKOG RADA</a:t>
            </a:r>
          </a:p>
          <a:p>
            <a:pPr algn="ctr"/>
            <a:endParaRPr lang="pl-PL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endParaRPr lang="hr-HR" sz="24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-180528" y="6453336"/>
            <a:ext cx="943304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Date Placeholder 10"/>
          <p:cNvSpPr txBox="1">
            <a:spLocks/>
          </p:cNvSpPr>
          <p:nvPr/>
        </p:nvSpPr>
        <p:spPr>
          <a:xfrm>
            <a:off x="395536" y="3645023"/>
            <a:ext cx="8424936" cy="23414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ELEMENTI PREZENTACIJE </a:t>
            </a:r>
            <a:r>
              <a:rPr lang="pl-PL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DOKTORSKOG RADA:</a:t>
            </a:r>
            <a:endParaRPr lang="pl-PL" sz="2000" i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endParaRPr lang="ta-IN"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r>
              <a:rPr lang="hr-H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1. Naslov </a:t>
            </a:r>
            <a:r>
              <a:rPr lang="hr-H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doktorskog rada</a:t>
            </a:r>
            <a:endParaRPr lang="hr-HR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endParaRPr lang="hr-HR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Pristupnik navodi naslov </a:t>
            </a:r>
            <a:r>
              <a:rPr lang="hr-HR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doktorskog rada, </a:t>
            </a:r>
            <a:r>
              <a:rPr lang="hr-HR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koji je usvojen na sjednici Fakultetskog vijeća </a:t>
            </a:r>
          </a:p>
          <a:p>
            <a:endParaRPr lang="hr-HR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r>
              <a:rPr lang="hr-H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2. Sadržaj (kratki pregled prezentacije)</a:t>
            </a:r>
          </a:p>
          <a:p>
            <a:endParaRPr lang="hr-HR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U pregledu sadržaja izložiti glavne točke izlaganja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Pratiti </a:t>
            </a:r>
            <a:r>
              <a:rPr lang="hr-HR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predstavljeni poredak do kraja prezentacije </a:t>
            </a:r>
          </a:p>
          <a:p>
            <a:endParaRPr lang="ta-IN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/>
            </a:endParaRPr>
          </a:p>
          <a:p>
            <a:endParaRPr lang="ta-IN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endParaRPr lang="ta-IN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r>
              <a:rPr lang="ta-I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...</a:t>
            </a:r>
          </a:p>
          <a:p>
            <a:r>
              <a:rPr lang="ta-I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...</a:t>
            </a:r>
            <a:endParaRPr lang="hr-HR"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321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71400"/>
            <a:ext cx="9252520" cy="1008112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1" name="Date Placeholder 10"/>
          <p:cNvSpPr txBox="1">
            <a:spLocks/>
          </p:cNvSpPr>
          <p:nvPr/>
        </p:nvSpPr>
        <p:spPr>
          <a:xfrm>
            <a:off x="899592" y="332656"/>
            <a:ext cx="6336704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dirty="0" smtClean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Fakultet za menadžment u turizmu i ugostiteljstvu Opatija</a:t>
            </a:r>
            <a:endParaRPr lang="hr-HR" dirty="0">
              <a:solidFill>
                <a:schemeClr val="bg1">
                  <a:lumMod val="8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2" name="Date Placeholder 10"/>
          <p:cNvSpPr txBox="1">
            <a:spLocks/>
          </p:cNvSpPr>
          <p:nvPr/>
        </p:nvSpPr>
        <p:spPr>
          <a:xfrm>
            <a:off x="899592" y="188640"/>
            <a:ext cx="5688632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sz="11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Sveučilište u Rijeci</a:t>
            </a:r>
            <a:endParaRPr lang="hr-HR" sz="110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-1179512"/>
            <a:ext cx="3456384" cy="2204327"/>
          </a:xfrm>
          <a:prstGeom prst="rect">
            <a:avLst/>
          </a:prstGeom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8" t="35246" r="68631" b="37589"/>
          <a:stretch/>
        </p:blipFill>
        <p:spPr bwMode="auto">
          <a:xfrm>
            <a:off x="251520" y="54269"/>
            <a:ext cx="647366" cy="710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-108520" y="6527080"/>
            <a:ext cx="9357261" cy="358304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30" name="Straight Connector 29"/>
          <p:cNvCxnSpPr/>
          <p:nvPr/>
        </p:nvCxnSpPr>
        <p:spPr>
          <a:xfrm>
            <a:off x="-180528" y="6453336"/>
            <a:ext cx="943304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-36004" y="83671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UPUTE ZA IZRADU PREZENTACIJE </a:t>
            </a:r>
            <a:r>
              <a:rPr lang="pl-PL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DOKTORSKO</a:t>
            </a:r>
            <a:r>
              <a:rPr lang="pl-PL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RADA</a:t>
            </a:r>
            <a:endParaRPr lang="pl-PL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4991" y="2060848"/>
            <a:ext cx="828092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ELEMENTI PREZENTACIJE </a:t>
            </a:r>
            <a:r>
              <a:rPr lang="pl-PL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DOKTORSKOG RADA:</a:t>
            </a:r>
            <a:endParaRPr lang="pl-PL" sz="2000" i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endParaRPr lang="pl-PL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r>
              <a:rPr lang="pl-P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3. Predmet znanstvenog istraživanja </a:t>
            </a:r>
          </a:p>
          <a:p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Ukratko navesti problem kojim se bavi disertacija, te osnove područja znanstvenog istraživanja</a:t>
            </a:r>
          </a:p>
          <a:p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r>
              <a:rPr lang="pl-P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4. Pregled i ocjena dosadašnjih istraživanja</a:t>
            </a:r>
          </a:p>
          <a:p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Pristupnik treba navesti kritičku ocjenu dosadašnjih istraživanja, te sintezu relevantnih činjenica prikupljenih istraživanjem u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literaturi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Navesti koja područja ne pokrivaju dosadašnja istraživanja, odnosno koja su otvorena pitanja</a:t>
            </a:r>
          </a:p>
          <a:p>
            <a:endParaRPr lang="pl-PL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endParaRPr lang="ta-IN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710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71400"/>
            <a:ext cx="9252520" cy="1008112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1" name="Date Placeholder 10"/>
          <p:cNvSpPr txBox="1">
            <a:spLocks/>
          </p:cNvSpPr>
          <p:nvPr/>
        </p:nvSpPr>
        <p:spPr>
          <a:xfrm>
            <a:off x="899592" y="332656"/>
            <a:ext cx="6336704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dirty="0" smtClean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Fakultet za menadžment u turizmu i ugostiteljstvu Opatija</a:t>
            </a:r>
            <a:endParaRPr lang="hr-HR" dirty="0">
              <a:solidFill>
                <a:schemeClr val="bg1">
                  <a:lumMod val="8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2" name="Date Placeholder 10"/>
          <p:cNvSpPr txBox="1">
            <a:spLocks/>
          </p:cNvSpPr>
          <p:nvPr/>
        </p:nvSpPr>
        <p:spPr>
          <a:xfrm>
            <a:off x="899592" y="188640"/>
            <a:ext cx="5688632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sz="11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Sveučilište u Rijeci</a:t>
            </a:r>
            <a:endParaRPr lang="hr-HR" sz="110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-1179512"/>
            <a:ext cx="3456384" cy="2204327"/>
          </a:xfrm>
          <a:prstGeom prst="rect">
            <a:avLst/>
          </a:prstGeom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8" t="35246" r="68631" b="37589"/>
          <a:stretch/>
        </p:blipFill>
        <p:spPr bwMode="auto">
          <a:xfrm>
            <a:off x="251520" y="54269"/>
            <a:ext cx="647366" cy="710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-108520" y="6527080"/>
            <a:ext cx="9357261" cy="358304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30" name="Straight Connector 29"/>
          <p:cNvCxnSpPr/>
          <p:nvPr/>
        </p:nvCxnSpPr>
        <p:spPr>
          <a:xfrm>
            <a:off x="-180528" y="6453336"/>
            <a:ext cx="943304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15008" y="1096953"/>
            <a:ext cx="8928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UPUTE ZA IZRADU PREZENTACIJE </a:t>
            </a:r>
            <a:r>
              <a:rPr lang="pl-PL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DOKTORSKOG RADA</a:t>
            </a:r>
            <a:endParaRPr lang="pl-PL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1540" y="2132856"/>
            <a:ext cx="820891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ELEMENTI PREZENTACIJE </a:t>
            </a:r>
            <a:r>
              <a:rPr lang="pl-PL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DOKTORSKOG RADA:</a:t>
            </a:r>
            <a:endParaRPr lang="pl-PL" sz="2000" i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endParaRPr lang="pl-PL" i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endParaRPr lang="pl-PL" i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algn="just"/>
            <a:r>
              <a:rPr lang="pl-P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Hipoteza</a:t>
            </a:r>
          </a:p>
          <a:p>
            <a:pPr algn="just"/>
            <a:endParaRPr lang="pl-PL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 znanstvenog problema i predmeta znanstvenog istraživanja, te na temelju istraživanja u literaturi, pristupnik treba navesti hipotezu koja je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doktorskom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radu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dokazana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ili ne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Pristupnik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navodi i pomoćne hipoteze, ukoliko ih je u prijavi teme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doktorskog rada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postavio</a:t>
            </a:r>
          </a:p>
          <a:p>
            <a:pPr algn="just"/>
            <a:endParaRPr lang="pl-PL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28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71400"/>
            <a:ext cx="9252520" cy="1008112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1" name="Date Placeholder 10"/>
          <p:cNvSpPr txBox="1">
            <a:spLocks/>
          </p:cNvSpPr>
          <p:nvPr/>
        </p:nvSpPr>
        <p:spPr>
          <a:xfrm>
            <a:off x="899592" y="332656"/>
            <a:ext cx="6336704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dirty="0" smtClean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Fakultet za menadžment u turizmu i ugostiteljstvu Opatija</a:t>
            </a:r>
            <a:endParaRPr lang="hr-HR" dirty="0">
              <a:solidFill>
                <a:schemeClr val="bg1">
                  <a:lumMod val="8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2" name="Date Placeholder 10"/>
          <p:cNvSpPr txBox="1">
            <a:spLocks/>
          </p:cNvSpPr>
          <p:nvPr/>
        </p:nvSpPr>
        <p:spPr>
          <a:xfrm>
            <a:off x="899592" y="188640"/>
            <a:ext cx="5688632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sz="11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Sveučilište u Rijeci</a:t>
            </a:r>
            <a:endParaRPr lang="hr-HR" sz="110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-1179512"/>
            <a:ext cx="3456384" cy="2204327"/>
          </a:xfrm>
          <a:prstGeom prst="rect">
            <a:avLst/>
          </a:prstGeom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8" t="35246" r="68631" b="37589"/>
          <a:stretch/>
        </p:blipFill>
        <p:spPr bwMode="auto">
          <a:xfrm>
            <a:off x="251520" y="54269"/>
            <a:ext cx="647366" cy="710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-108520" y="6527080"/>
            <a:ext cx="9357261" cy="358304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30" name="Straight Connector 29"/>
          <p:cNvCxnSpPr/>
          <p:nvPr/>
        </p:nvCxnSpPr>
        <p:spPr>
          <a:xfrm>
            <a:off x="-180528" y="6453336"/>
            <a:ext cx="943304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07504" y="839862"/>
            <a:ext cx="8928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UPUTE ZA IZRADU PREZENTACIJE </a:t>
            </a:r>
            <a:r>
              <a:rPr lang="pl-PL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DOKTORSKOG RADA</a:t>
            </a:r>
            <a:endParaRPr lang="pl-PL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85800" y="1843362"/>
            <a:ext cx="828092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ELEMENTI PREZENTACIJE </a:t>
            </a:r>
            <a:r>
              <a:rPr lang="pl-PL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DOKTORSKOG RADA:</a:t>
            </a:r>
            <a:endParaRPr lang="pl-PL" sz="2000" i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endParaRPr lang="pl-PL" i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r>
              <a:rPr lang="pl-P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6. </a:t>
            </a:r>
            <a:r>
              <a:rPr lang="pl-P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Metodologija znanstvenog istraživanja</a:t>
            </a:r>
          </a:p>
          <a:p>
            <a:endParaRPr lang="hr-HR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Pristupnik treba navesti postupke koje je, primjenom znanstvenih metoda, proveo u znanstvenom  istraživanju u okviru </a:t>
            </a: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doktorskog rada</a:t>
            </a:r>
            <a:endParaRPr lang="hr-HR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r-HR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Pristupnik treba navesti znanstvene metode (npr. metoda indukcije i dedukcije, metoda analize i sinteze, eksperimentalna metoda, metoda dokazivanja i opovrgavanja, teorija sustava itd.) koje su se koristile u istraživanju i pomoću kojih se dokazala ili opovrgnula postavljena znanstvena hipoteza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r-HR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Pristupnik treba navesti alate i tehnike koje je koristio u znanstvenim metodama (npr. matematičke alate, genetske algoritme, metode optimiranja, </a:t>
            </a:r>
            <a:r>
              <a:rPr lang="hr-H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fuzzy</a:t>
            </a:r>
            <a:r>
              <a:rPr lang="hr-H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logiku, </a:t>
            </a:r>
            <a:r>
              <a:rPr lang="hr-H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neuralne</a:t>
            </a:r>
            <a:r>
              <a:rPr lang="hr-H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mreže itd.)</a:t>
            </a:r>
          </a:p>
          <a:p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36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71400"/>
            <a:ext cx="9252520" cy="1008112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1" name="Date Placeholder 10"/>
          <p:cNvSpPr txBox="1">
            <a:spLocks/>
          </p:cNvSpPr>
          <p:nvPr/>
        </p:nvSpPr>
        <p:spPr>
          <a:xfrm>
            <a:off x="899592" y="332656"/>
            <a:ext cx="6336704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dirty="0" smtClean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Fakultet za menadžment u turizmu i ugostiteljstvu Opatija</a:t>
            </a:r>
            <a:endParaRPr lang="hr-HR" dirty="0">
              <a:solidFill>
                <a:schemeClr val="bg1">
                  <a:lumMod val="8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2" name="Date Placeholder 10"/>
          <p:cNvSpPr txBox="1">
            <a:spLocks/>
          </p:cNvSpPr>
          <p:nvPr/>
        </p:nvSpPr>
        <p:spPr>
          <a:xfrm>
            <a:off x="899592" y="188640"/>
            <a:ext cx="5688632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sz="11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Sveučilište u Rijeci</a:t>
            </a:r>
            <a:endParaRPr lang="hr-HR" sz="110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-1179512"/>
            <a:ext cx="3456384" cy="2204327"/>
          </a:xfrm>
          <a:prstGeom prst="rect">
            <a:avLst/>
          </a:prstGeom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8" t="35246" r="68631" b="37589"/>
          <a:stretch/>
        </p:blipFill>
        <p:spPr bwMode="auto">
          <a:xfrm>
            <a:off x="251520" y="54269"/>
            <a:ext cx="647366" cy="710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-108520" y="6527080"/>
            <a:ext cx="9357261" cy="358304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30" name="Straight Connector 29"/>
          <p:cNvCxnSpPr/>
          <p:nvPr/>
        </p:nvCxnSpPr>
        <p:spPr>
          <a:xfrm>
            <a:off x="-180528" y="6453336"/>
            <a:ext cx="943304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1500" y="836712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UPUTE ZA IZRADU PREZENTACIJE </a:t>
            </a:r>
            <a:endParaRPr lang="pl-PL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DOKTORSKOG RADA</a:t>
            </a:r>
            <a:endParaRPr lang="pl-PL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520" y="1844824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ELEMENTI PREZENTACIJE </a:t>
            </a:r>
            <a:r>
              <a:rPr lang="pl-PL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DOKTORSKOG RADA:</a:t>
            </a:r>
            <a:endParaRPr lang="pl-PL" sz="2000" i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endParaRPr lang="pl-PL" sz="2000" i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r>
              <a:rPr lang="pl-P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7. Znanstveni </a:t>
            </a:r>
            <a:r>
              <a:rPr lang="pl-P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doprinos</a:t>
            </a:r>
            <a:endParaRPr lang="pl-PL" sz="2000" i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Pristupnik bi trebao posebno naglasiti koji je njegov originalni znanstveni doprinos u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doktorskog rada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endParaRPr lang="pl-PL" sz="2000" i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endParaRPr lang="pl-PL" sz="2000" i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r>
              <a:rPr lang="pl-P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8. Primjena rezultata </a:t>
            </a:r>
            <a:r>
              <a:rPr lang="pl-P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istraživanja</a:t>
            </a:r>
            <a:endParaRPr lang="pl-PL" sz="2000" i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Preporuča se da pristupnik prezentira primjenu rezultata znanstvenog istraživanja na konkretnim problemima</a:t>
            </a:r>
            <a:r>
              <a:rPr lang="pl-PL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 </a:t>
            </a:r>
          </a:p>
          <a:p>
            <a:endParaRPr lang="pl-PL" sz="2000" i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r>
              <a:rPr lang="pl-P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9. </a:t>
            </a:r>
            <a:r>
              <a:rPr lang="pl-P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Zaključak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Pristupnik bi na kraju prezentacije trebao navesti zaključak, te područja daljnjih istraživanja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200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71400"/>
            <a:ext cx="9252520" cy="1008112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1" name="Date Placeholder 10"/>
          <p:cNvSpPr txBox="1">
            <a:spLocks/>
          </p:cNvSpPr>
          <p:nvPr/>
        </p:nvSpPr>
        <p:spPr>
          <a:xfrm>
            <a:off x="899592" y="332656"/>
            <a:ext cx="6336704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dirty="0" smtClean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Fakultet za menadžment u turizmu i ugostiteljstvu Opatija</a:t>
            </a:r>
            <a:endParaRPr lang="hr-HR" dirty="0">
              <a:solidFill>
                <a:schemeClr val="bg1">
                  <a:lumMod val="8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2" name="Date Placeholder 10"/>
          <p:cNvSpPr txBox="1">
            <a:spLocks/>
          </p:cNvSpPr>
          <p:nvPr/>
        </p:nvSpPr>
        <p:spPr>
          <a:xfrm>
            <a:off x="899592" y="188640"/>
            <a:ext cx="5688632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sz="11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Sveučilište u Rijeci</a:t>
            </a:r>
            <a:endParaRPr lang="hr-HR" sz="110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-1179512"/>
            <a:ext cx="3456384" cy="2204327"/>
          </a:xfrm>
          <a:prstGeom prst="rect">
            <a:avLst/>
          </a:prstGeom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8" t="35246" r="68631" b="37589"/>
          <a:stretch/>
        </p:blipFill>
        <p:spPr bwMode="auto">
          <a:xfrm>
            <a:off x="251520" y="54269"/>
            <a:ext cx="647366" cy="710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-108520" y="6527080"/>
            <a:ext cx="9357261" cy="358304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30" name="Straight Connector 29"/>
          <p:cNvCxnSpPr/>
          <p:nvPr/>
        </p:nvCxnSpPr>
        <p:spPr>
          <a:xfrm>
            <a:off x="-180528" y="6453336"/>
            <a:ext cx="943304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0" y="111002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KORISNE NAPOMENE</a:t>
            </a:r>
            <a:endParaRPr lang="en-GB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59756" y="2060848"/>
            <a:ext cx="763284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altLang="sr-Latn-R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Duljina izlaganja: do 45 min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r-HR" altLang="sr-Latn-R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altLang="sr-Latn-R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Preporuča se izložiti do 1-2 prikaza (slajda) po minuti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r-HR" altLang="sr-Latn-R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altLang="sr-Latn-R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Pisati u formi natuknica (izbjegavati čitave rečenice)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r-HR" altLang="sr-Latn-R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altLang="sr-Latn-R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Preporuča se uključiti do 6 točaka (natuknica) po prikazu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r-HR" altLang="sr-Latn-R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altLang="sr-Latn-R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Koristiti najmanju veličinu slova 18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r-HR" altLang="sr-Latn-R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altLang="sr-Latn-R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Veličina slova treba se razlikovati ovisno o tome pišete li glavne ili sporedne natuknice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r-HR" altLang="sr-Latn-R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altLang="sr-Latn-R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Koristiti standardne tipove slova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r-HR" altLang="sr-Latn-R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6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71400"/>
            <a:ext cx="9252520" cy="1008112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1" name="Date Placeholder 10"/>
          <p:cNvSpPr txBox="1">
            <a:spLocks/>
          </p:cNvSpPr>
          <p:nvPr/>
        </p:nvSpPr>
        <p:spPr>
          <a:xfrm>
            <a:off x="899592" y="332656"/>
            <a:ext cx="6336704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dirty="0" smtClean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Fakultet za menadžment u turizmu i ugostiteljstvu Opatija</a:t>
            </a:r>
            <a:endParaRPr lang="hr-HR" dirty="0">
              <a:solidFill>
                <a:schemeClr val="bg1">
                  <a:lumMod val="8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2" name="Date Placeholder 10"/>
          <p:cNvSpPr txBox="1">
            <a:spLocks/>
          </p:cNvSpPr>
          <p:nvPr/>
        </p:nvSpPr>
        <p:spPr>
          <a:xfrm>
            <a:off x="899592" y="188640"/>
            <a:ext cx="5688632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sz="11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Sveučilište u Rijeci</a:t>
            </a:r>
            <a:endParaRPr lang="hr-HR" sz="110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-1179512"/>
            <a:ext cx="3456384" cy="2204327"/>
          </a:xfrm>
          <a:prstGeom prst="rect">
            <a:avLst/>
          </a:prstGeom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8" t="35246" r="68631" b="37589"/>
          <a:stretch/>
        </p:blipFill>
        <p:spPr bwMode="auto">
          <a:xfrm>
            <a:off x="251520" y="54269"/>
            <a:ext cx="647366" cy="710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-108520" y="6527080"/>
            <a:ext cx="9357261" cy="358304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30" name="Straight Connector 29"/>
          <p:cNvCxnSpPr/>
          <p:nvPr/>
        </p:nvCxnSpPr>
        <p:spPr>
          <a:xfrm>
            <a:off x="-180528" y="6453336"/>
            <a:ext cx="943304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111002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KORISNE NAPOMENE</a:t>
            </a:r>
            <a:endParaRPr lang="en-GB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9756" y="2060848"/>
            <a:ext cx="76328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altLang="sr-Latn-R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Provjeriti prezentaciju tražeći pravopisne pogreške i ponavljanje riječi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r-HR" altLang="sr-Latn-R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altLang="sr-Latn-R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Previše multimedijskih sadržaja i animacija u prezentaciji mogu odvratiti pažnju slušateljstva s teme izlaganja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r-HR" altLang="sr-Latn-R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altLang="sr-Latn-R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Zamolite mentora i/ili nekog od kolega da pregledaju Vašu prezentaciju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r-HR" altLang="sr-Latn-R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09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342900" indent="-342900">
          <a:defRPr sz="1600" smtClean="0">
            <a:solidFill>
              <a:schemeClr val="tx1">
                <a:lumMod val="65000"/>
                <a:lumOff val="35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4436</TotalTime>
  <Words>588</Words>
  <Application>Microsoft Office PowerPoint</Application>
  <PresentationFormat>On-screen Show (4:3)</PresentationFormat>
  <Paragraphs>120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Latha</vt:lpstr>
      <vt:lpstr>Myriad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LUMENS +</dc:title>
  <dc:creator>M3</dc:creator>
  <cp:lastModifiedBy>Nada</cp:lastModifiedBy>
  <cp:revision>437</cp:revision>
  <cp:lastPrinted>2017-01-23T14:29:20Z</cp:lastPrinted>
  <dcterms:created xsi:type="dcterms:W3CDTF">2012-03-04T19:22:48Z</dcterms:created>
  <dcterms:modified xsi:type="dcterms:W3CDTF">2025-01-10T10:14:40Z</dcterms:modified>
</cp:coreProperties>
</file>