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23" r:id="rId2"/>
    <p:sldId id="324" r:id="rId3"/>
    <p:sldId id="326" r:id="rId4"/>
    <p:sldId id="327" r:id="rId5"/>
    <p:sldId id="328" r:id="rId6"/>
    <p:sldId id="329" r:id="rId7"/>
    <p:sldId id="330" r:id="rId8"/>
    <p:sldId id="331" r:id="rId9"/>
  </p:sldIdLst>
  <p:sldSz cx="9144000" cy="6858000" type="screen4x3"/>
  <p:notesSz cx="6797675" cy="9928225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1630"/>
    <a:srgbClr val="FF7C80"/>
    <a:srgbClr val="EAEAEA"/>
    <a:srgbClr val="151D3F"/>
    <a:srgbClr val="2C292F"/>
    <a:srgbClr val="292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33" autoAdjust="0"/>
    <p:restoredTop sz="94660"/>
  </p:normalViewPr>
  <p:slideViewPr>
    <p:cSldViewPr>
      <p:cViewPr varScale="1">
        <p:scale>
          <a:sx n="86" d="100"/>
          <a:sy n="86" d="100"/>
        </p:scale>
        <p:origin x="154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F8BC1-B6C2-4E96-A093-DCDF2786ECC7}" type="datetimeFigureOut">
              <a:rPr lang="sr-Latn-CS" smtClean="0"/>
              <a:pPr/>
              <a:t>10.1.2025.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D83DF-1316-4ACC-9665-87174047E7B5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39463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1FC29-21F8-4227-AC5E-AF8E276E9BEF}" type="datetimeFigureOut">
              <a:rPr lang="sr-Latn-CS" smtClean="0"/>
              <a:pPr/>
              <a:t>10.1.2025.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CCD139-4521-482D-B969-B09B045E142B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9958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CCD139-4521-482D-B969-B09B045E142B}" type="slidenum">
              <a:rPr lang="hr-HR" smtClean="0"/>
              <a:pPr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30719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0D3D5-B08D-E74E-945E-C9EEE2E38617}" type="datetime1">
              <a:rPr lang="en-US" smtClean="0"/>
              <a:t>1/10/2025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60822-47E3-9C45-B140-6BD754EF5084}" type="datetime1">
              <a:rPr lang="en-US" smtClean="0"/>
              <a:t>1/10/2025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3E8F-8E4C-EB46-AC0D-CAE0364B35F8}" type="datetime1">
              <a:rPr lang="en-US" smtClean="0"/>
              <a:t>1/10/2025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EC527-06C3-294D-AF92-F4F63F87A46B}" type="datetime1">
              <a:rPr lang="en-US" smtClean="0"/>
              <a:t>1/10/2025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FD1C-415F-404B-A7CD-E6461FD23FED}" type="datetime1">
              <a:rPr lang="en-US" smtClean="0"/>
              <a:t>1/10/2025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2F1A-2A71-CD48-B09C-E7A5FC8487D3}" type="datetime1">
              <a:rPr lang="en-US" smtClean="0"/>
              <a:t>1/10/2025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7323A-0D2D-A347-9F4C-2CA411992AC3}" type="datetime1">
              <a:rPr lang="en-US" smtClean="0"/>
              <a:t>1/10/2025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574E-341E-814E-A808-7631A4D6FE4A}" type="datetime1">
              <a:rPr lang="en-US" smtClean="0"/>
              <a:t>1/10/2025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D0E2E-E25C-8943-864B-1C8BA2448882}" type="datetime1">
              <a:rPr lang="en-US" smtClean="0"/>
              <a:t>1/10/2025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76613-FF09-5740-90F2-BFADEDABF593}" type="datetime1">
              <a:rPr lang="en-US" smtClean="0"/>
              <a:t>1/10/2025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AFC5-D0AA-4D4C-9CB9-D0C7DCDD05DF}" type="datetime1">
              <a:rPr lang="en-US" smtClean="0"/>
              <a:t>1/10/2025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E5B8F-49A5-0342-836D-74D129D5BF37}" type="datetime1">
              <a:rPr lang="en-US" smtClean="0"/>
              <a:t>1/10/2025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DF23C-3602-42DF-B88B-9A270701F9A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5496" y="-171400"/>
            <a:ext cx="9144000" cy="5760640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-252536" y="2996952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1800" dirty="0"/>
          </a:p>
        </p:txBody>
      </p:sp>
      <p:sp>
        <p:nvSpPr>
          <p:cNvPr id="49" name="Date Placeholder 10"/>
          <p:cNvSpPr txBox="1">
            <a:spLocks/>
          </p:cNvSpPr>
          <p:nvPr/>
        </p:nvSpPr>
        <p:spPr>
          <a:xfrm>
            <a:off x="566650" y="3009900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2800" b="1" dirty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PREDLOŽENI NASLOV </a:t>
            </a:r>
            <a:r>
              <a:rPr lang="hr-HR" sz="2800" b="1" dirty="0" smtClean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DOKTORSKOG RADA</a:t>
            </a:r>
            <a:endParaRPr lang="hr-HR" sz="2800" b="1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1" name="Date Placeholder 10"/>
          <p:cNvSpPr txBox="1">
            <a:spLocks/>
          </p:cNvSpPr>
          <p:nvPr/>
        </p:nvSpPr>
        <p:spPr>
          <a:xfrm>
            <a:off x="2411760" y="1124744"/>
            <a:ext cx="6336704" cy="8640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sz="1800" dirty="0" smtClean="0">
                <a:solidFill>
                  <a:schemeClr val="bg1">
                    <a:lumMod val="85000"/>
                  </a:schemeClr>
                </a:solidFill>
                <a:latin typeface="Myriad Pro"/>
                <a:cs typeface="Myriad Pro"/>
              </a:rPr>
              <a:t>Fakultet za menadžment u </a:t>
            </a:r>
          </a:p>
          <a:p>
            <a:r>
              <a:rPr lang="ta-IN" sz="1800" dirty="0" smtClean="0">
                <a:solidFill>
                  <a:schemeClr val="bg1">
                    <a:lumMod val="85000"/>
                  </a:schemeClr>
                </a:solidFill>
                <a:latin typeface="Myriad Pro"/>
                <a:cs typeface="Myriad Pro"/>
              </a:rPr>
              <a:t>turizmu i ugostiteljstvu Opatija</a:t>
            </a:r>
            <a:endParaRPr lang="hr-HR" sz="1800" dirty="0">
              <a:solidFill>
                <a:schemeClr val="bg1">
                  <a:lumMod val="85000"/>
                </a:schemeClr>
              </a:solidFill>
              <a:latin typeface="Myriad Pro"/>
              <a:cs typeface="Myriad Pro"/>
            </a:endParaRPr>
          </a:p>
        </p:txBody>
      </p:sp>
      <p:sp>
        <p:nvSpPr>
          <p:cNvPr id="52" name="Date Placeholder 10"/>
          <p:cNvSpPr txBox="1">
            <a:spLocks/>
          </p:cNvSpPr>
          <p:nvPr/>
        </p:nvSpPr>
        <p:spPr>
          <a:xfrm>
            <a:off x="2411760" y="908720"/>
            <a:ext cx="5688632" cy="504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sz="1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Myriad Pro"/>
                <a:cs typeface="Myriad Pro"/>
              </a:rPr>
              <a:t>Sveučilište u Rijeci</a:t>
            </a:r>
            <a:endParaRPr lang="hr-HR" sz="1600" dirty="0">
              <a:solidFill>
                <a:schemeClr val="accent1">
                  <a:lumMod val="60000"/>
                  <a:lumOff val="40000"/>
                </a:schemeClr>
              </a:solidFill>
              <a:latin typeface="Myriad Pro"/>
              <a:cs typeface="Myriad Pro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-2031952"/>
            <a:ext cx="6372200" cy="4063903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6372200" y="5949280"/>
            <a:ext cx="0" cy="72008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Date Placeholder 10"/>
          <p:cNvSpPr txBox="1">
            <a:spLocks/>
          </p:cNvSpPr>
          <p:nvPr/>
        </p:nvSpPr>
        <p:spPr>
          <a:xfrm>
            <a:off x="467544" y="5733256"/>
            <a:ext cx="3096344" cy="1008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sz="1400" b="1" dirty="0" smtClean="0">
                <a:solidFill>
                  <a:srgbClr val="404040"/>
                </a:solidFill>
                <a:latin typeface="Arial"/>
                <a:cs typeface="Arial"/>
              </a:rPr>
              <a:t>Kontakt informacije:</a:t>
            </a:r>
          </a:p>
          <a:p>
            <a:endParaRPr lang="ta-IN" sz="500" b="1" dirty="0" smtClean="0">
              <a:solidFill>
                <a:srgbClr val="404040"/>
              </a:solidFill>
              <a:latin typeface="Arial"/>
              <a:cs typeface="Arial"/>
            </a:endParaRPr>
          </a:p>
          <a:p>
            <a:r>
              <a:rPr lang="ta-IN" sz="14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A: Primorska 42, 51410 Opatija</a:t>
            </a:r>
          </a:p>
          <a:p>
            <a:r>
              <a:rPr lang="ta-IN" sz="14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T: +385 (0)51 294 706</a:t>
            </a:r>
          </a:p>
          <a:p>
            <a:r>
              <a:rPr lang="ta-IN" sz="1400" dirty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E</a:t>
            </a:r>
            <a:r>
              <a:rPr lang="ta-IN" sz="14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Arial"/>
              </a:rPr>
              <a:t>: dekanat@fthm.hr</a:t>
            </a:r>
          </a:p>
        </p:txBody>
      </p:sp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540258" y="432048"/>
            <a:ext cx="1943510" cy="21328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0" y="5589240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a-IN" dirty="0" smtClean="0"/>
              <a:t>  </a:t>
            </a:r>
            <a:endParaRPr lang="hr-HR" dirty="0"/>
          </a:p>
        </p:txBody>
      </p:sp>
      <p:sp>
        <p:nvSpPr>
          <p:cNvPr id="17" name="Date Placeholder 10"/>
          <p:cNvSpPr txBox="1">
            <a:spLocks/>
          </p:cNvSpPr>
          <p:nvPr/>
        </p:nvSpPr>
        <p:spPr>
          <a:xfrm>
            <a:off x="2411760" y="1772816"/>
            <a:ext cx="2880320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a-IN" sz="500" b="1" dirty="0" smtClean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  <a:p>
            <a:r>
              <a:rPr lang="ta-IN" sz="1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www.fthm.uniri.hr   </a:t>
            </a:r>
          </a:p>
          <a:p>
            <a:r>
              <a:rPr lang="ta-IN" sz="1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facebook.com/FMTUOpatija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5517232"/>
            <a:ext cx="9144000" cy="0"/>
          </a:xfrm>
          <a:prstGeom prst="line">
            <a:avLst/>
          </a:prstGeom>
          <a:ln w="317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35496" y="6813376"/>
            <a:ext cx="9144000" cy="72008"/>
          </a:xfrm>
          <a:prstGeom prst="rect">
            <a:avLst/>
          </a:prstGeom>
          <a:gradFill flip="none" rotWithShape="1">
            <a:gsLst>
              <a:gs pos="0">
                <a:srgbClr val="FFFFFF"/>
              </a:gs>
              <a:gs pos="7001">
                <a:srgbClr val="E6E6E6"/>
              </a:gs>
              <a:gs pos="32001">
                <a:srgbClr val="7D8496"/>
              </a:gs>
              <a:gs pos="47000">
                <a:srgbClr val="E6E6E6"/>
              </a:gs>
              <a:gs pos="85001">
                <a:srgbClr val="7D8496"/>
              </a:gs>
              <a:gs pos="100000">
                <a:srgbClr val="E6E6E6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a-IN" dirty="0" smtClean="0"/>
              <a:t>  </a:t>
            </a:r>
            <a:endParaRPr lang="hr-HR" dirty="0"/>
          </a:p>
        </p:txBody>
      </p:sp>
      <p:sp>
        <p:nvSpPr>
          <p:cNvPr id="21" name="TextBox 20"/>
          <p:cNvSpPr txBox="1"/>
          <p:nvPr/>
        </p:nvSpPr>
        <p:spPr>
          <a:xfrm>
            <a:off x="85840" y="3879470"/>
            <a:ext cx="4698979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Pristupnik/</a:t>
            </a:r>
            <a:r>
              <a:rPr lang="hr-HR" sz="20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r>
              <a:rPr lang="hr-HR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Ime Prezime</a:t>
            </a:r>
          </a:p>
          <a:p>
            <a:r>
              <a:rPr lang="hr-HR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Ustanova</a:t>
            </a:r>
          </a:p>
          <a:p>
            <a:endParaRPr lang="hr-H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Mentor:            Prof. dr. sc. Ime Prezime</a:t>
            </a:r>
          </a:p>
          <a:p>
            <a:endParaRPr lang="hr-HR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Mjesec, godina</a:t>
            </a:r>
            <a:endParaRPr lang="hr-H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18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71400"/>
            <a:ext cx="9252520" cy="1008112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Date Placeholder 10"/>
          <p:cNvSpPr txBox="1">
            <a:spLocks/>
          </p:cNvSpPr>
          <p:nvPr/>
        </p:nvSpPr>
        <p:spPr>
          <a:xfrm>
            <a:off x="899592" y="332656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dirty="0" smtClean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Fakultet za menadžment u turizmu i ugostiteljstvu Opatija</a:t>
            </a:r>
            <a:endParaRPr lang="hr-HR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2" name="Date Placeholder 10"/>
          <p:cNvSpPr txBox="1">
            <a:spLocks/>
          </p:cNvSpPr>
          <p:nvPr/>
        </p:nvSpPr>
        <p:spPr>
          <a:xfrm>
            <a:off x="899592" y="188640"/>
            <a:ext cx="568863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sz="1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Sveučilište u Rijeci</a:t>
            </a:r>
            <a:endParaRPr lang="hr-HR" sz="11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-1179512"/>
            <a:ext cx="3456384" cy="2204327"/>
          </a:xfrm>
          <a:prstGeom prst="rect">
            <a:avLst/>
          </a:prstGeom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251520" y="54269"/>
            <a:ext cx="647366" cy="71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108520" y="6527080"/>
            <a:ext cx="9357261" cy="358304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1" name="Date Placeholder 10"/>
          <p:cNvSpPr txBox="1">
            <a:spLocks/>
          </p:cNvSpPr>
          <p:nvPr/>
        </p:nvSpPr>
        <p:spPr>
          <a:xfrm>
            <a:off x="0" y="1268760"/>
            <a:ext cx="9144000" cy="7572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UPUTE ZA IZRADU PREZENTACIJE TEME </a:t>
            </a:r>
            <a:r>
              <a:rPr lang="pl-P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DOKTORSKOG RADA</a:t>
            </a:r>
            <a:endParaRPr lang="pl-PL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hr-HR" sz="24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-180528" y="6453336"/>
            <a:ext cx="943304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Date Placeholder 10"/>
          <p:cNvSpPr txBox="1">
            <a:spLocks/>
          </p:cNvSpPr>
          <p:nvPr/>
        </p:nvSpPr>
        <p:spPr>
          <a:xfrm>
            <a:off x="395536" y="3645023"/>
            <a:ext cx="8424936" cy="234140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sz="2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pl-PL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ELEMENTI </a:t>
            </a:r>
            <a:r>
              <a:rPr lang="pl-PL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PREZENTACIJE TEME </a:t>
            </a:r>
            <a:r>
              <a:rPr lang="pl-PL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DOKTORSKOG RADA:</a:t>
            </a:r>
            <a:endParaRPr lang="pl-PL" sz="2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ta-IN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hr-H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1</a:t>
            </a:r>
            <a:r>
              <a:rPr lang="hr-H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. Predloženi naslov </a:t>
            </a:r>
            <a:r>
              <a:rPr lang="hr-H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teme doktorskog rada</a:t>
            </a:r>
            <a:endParaRPr lang="ta-IN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Pristupnik </a:t>
            </a:r>
            <a:r>
              <a:rPr lang="hr-H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dogovoru s mentorom predlaže naslov </a:t>
            </a:r>
            <a:r>
              <a:rPr lang="hr-HR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doktorskog rad</a:t>
            </a:r>
            <a:endParaRPr lang="hr-HR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Naslov treba izražavati osnovni sadržaj </a:t>
            </a:r>
            <a:r>
              <a:rPr lang="hr-HR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doktorskog rada, </a:t>
            </a:r>
            <a:r>
              <a:rPr lang="hr-H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treba biti jasan i informativan, s ciljem da što jasnije odrazi sadržaj i karakter </a:t>
            </a:r>
            <a:r>
              <a:rPr lang="hr-HR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doktorskog rada</a:t>
            </a:r>
            <a:endParaRPr lang="hr-HR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Preporučena duljina naslova: do 10 riječi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Poželjno je da naslov sadrži ključne riječi o problemu kojim se bavi </a:t>
            </a:r>
            <a:r>
              <a:rPr lang="hr-HR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doktorskog  rada</a:t>
            </a:r>
            <a:endParaRPr lang="hr-HR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ta-IN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/>
            </a:endParaRPr>
          </a:p>
          <a:p>
            <a:r>
              <a:rPr lang="pl-P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</a:t>
            </a:r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2. Sadržaj (kratki pregled prezentacije</a:t>
            </a:r>
            <a:r>
              <a:rPr lang="pl-PL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)</a:t>
            </a:r>
            <a:endParaRPr lang="hr-HR" sz="18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hr-H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pregledu sadržaja izložiti glavne točke izlaganja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hr-H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Pratiti predstavljeni poredak do kraja prezentacije </a:t>
            </a:r>
          </a:p>
          <a:p>
            <a:endParaRPr lang="ta-IN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/>
            </a:endParaRPr>
          </a:p>
          <a:p>
            <a:endParaRPr lang="ta-IN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ta-IN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ta-I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...</a:t>
            </a:r>
          </a:p>
          <a:p>
            <a:r>
              <a:rPr lang="ta-IN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...</a:t>
            </a:r>
            <a:endParaRPr lang="hr-HR"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321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71400"/>
            <a:ext cx="9252520" cy="1008112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Date Placeholder 10"/>
          <p:cNvSpPr txBox="1">
            <a:spLocks/>
          </p:cNvSpPr>
          <p:nvPr/>
        </p:nvSpPr>
        <p:spPr>
          <a:xfrm>
            <a:off x="899592" y="332656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dirty="0" smtClean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Fakultet za menadžment u turizmu i ugostiteljstvu Opatija</a:t>
            </a:r>
            <a:endParaRPr lang="hr-HR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2" name="Date Placeholder 10"/>
          <p:cNvSpPr txBox="1">
            <a:spLocks/>
          </p:cNvSpPr>
          <p:nvPr/>
        </p:nvSpPr>
        <p:spPr>
          <a:xfrm>
            <a:off x="899592" y="188640"/>
            <a:ext cx="568863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sz="1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Sveučilište u Rijeci</a:t>
            </a:r>
            <a:endParaRPr lang="hr-HR" sz="11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-1179512"/>
            <a:ext cx="3456384" cy="2204327"/>
          </a:xfrm>
          <a:prstGeom prst="rect">
            <a:avLst/>
          </a:prstGeom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251520" y="54269"/>
            <a:ext cx="647366" cy="71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108520" y="6527080"/>
            <a:ext cx="9357261" cy="358304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0" name="Straight Connector 29"/>
          <p:cNvCxnSpPr/>
          <p:nvPr/>
        </p:nvCxnSpPr>
        <p:spPr>
          <a:xfrm>
            <a:off x="-180528" y="6453336"/>
            <a:ext cx="943304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0" y="1024815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UPUTE ZA IZRADU PREZENTACIJE TEME </a:t>
            </a:r>
            <a:r>
              <a:rPr lang="pl-P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DOKTORSKOG RADA</a:t>
            </a:r>
            <a:endParaRPr lang="pl-PL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2276872"/>
            <a:ext cx="8280920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ELEMENTI PREZENTACIJE TEME </a:t>
            </a:r>
            <a:r>
              <a:rPr lang="pl-PL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DOKTORSKOG RADA:</a:t>
            </a:r>
            <a:endParaRPr lang="pl-PL" sz="2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pl-PL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3. Problem i predmet znanstvenog istraživanja </a:t>
            </a:r>
          </a:p>
          <a:p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Ukratko opisati problem (područje) kojim se bavi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doktorski rad,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koji se ne može riješiti samo učenjem i studiranjem, već je potrebno provesti znanstveno istraživanje da bi se došlo do novih znanstvenih spoznaja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 problema znanstvenog istraživanja potrebno je definirati konkretni predmet znanstvenog istraživanja u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doktorskom radu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4. Motivacija, svrha i ciljevi istraživanja</a:t>
            </a:r>
          </a:p>
          <a:p>
            <a:endParaRPr lang="pl-PL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ta-IN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710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71400"/>
            <a:ext cx="9252520" cy="1008112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Date Placeholder 10"/>
          <p:cNvSpPr txBox="1">
            <a:spLocks/>
          </p:cNvSpPr>
          <p:nvPr/>
        </p:nvSpPr>
        <p:spPr>
          <a:xfrm>
            <a:off x="899592" y="332656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dirty="0" smtClean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Fakultet za menadžment u turizmu i ugostiteljstvu Opatija</a:t>
            </a:r>
            <a:endParaRPr lang="hr-HR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2" name="Date Placeholder 10"/>
          <p:cNvSpPr txBox="1">
            <a:spLocks/>
          </p:cNvSpPr>
          <p:nvPr/>
        </p:nvSpPr>
        <p:spPr>
          <a:xfrm>
            <a:off x="899592" y="188640"/>
            <a:ext cx="568863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sz="1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Sveučilište u Rijeci</a:t>
            </a:r>
            <a:endParaRPr lang="hr-HR" sz="11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-1179512"/>
            <a:ext cx="3456384" cy="2204327"/>
          </a:xfrm>
          <a:prstGeom prst="rect">
            <a:avLst/>
          </a:prstGeom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251520" y="54269"/>
            <a:ext cx="647366" cy="71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108520" y="6527080"/>
            <a:ext cx="9357261" cy="358304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0" name="Straight Connector 29"/>
          <p:cNvCxnSpPr/>
          <p:nvPr/>
        </p:nvCxnSpPr>
        <p:spPr>
          <a:xfrm>
            <a:off x="-180528" y="6453336"/>
            <a:ext cx="943304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61764" y="866121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UPUTE ZA IZRADU PREZENTACIJE TEME </a:t>
            </a:r>
            <a:r>
              <a:rPr lang="pl-P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DOKTORSKOG RADA</a:t>
            </a:r>
            <a:endParaRPr lang="pl-PL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1540" y="1941209"/>
            <a:ext cx="820891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ELEMENTI PREZENTACIJE TEME </a:t>
            </a:r>
            <a:r>
              <a:rPr lang="pl-PL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DOKTORSKOG RADA:</a:t>
            </a:r>
            <a:endParaRPr lang="pl-PL" sz="2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pl-PL" i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5. Pregled i ocjena dosadašnjih istraživanja</a:t>
            </a:r>
          </a:p>
          <a:p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Selektirati i kritički analizirati relevantnu literaturu iz predmeta znanstvenog istraživanja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Izraditi sintezu relevantnih činjenica prikupljenih istraživanjem u literaturi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Navesti bibliografske podatke o relevantnoj literaturi</a:t>
            </a:r>
          </a:p>
          <a:p>
            <a:pPr algn="just"/>
            <a:endParaRPr lang="pl-PL" dirty="0">
              <a:solidFill>
                <a:schemeClr val="bg1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6. Hipoteza</a:t>
            </a:r>
          </a:p>
          <a:p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 znanstvenog problema i predmeta znanstvenog istraživanja, te na temelju istraživanja u literaturi, pristupnik treba postaviti hipotezu (znanstvenu pretpostavku) koju će u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doktorskom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radu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dokazati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ili opovrgnuti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 glavnu hipotezu, pristupnik može postaviti i pomoćne hipoteze</a:t>
            </a:r>
          </a:p>
          <a:p>
            <a:pPr algn="just"/>
            <a:endParaRPr lang="pl-PL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28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71400"/>
            <a:ext cx="9252520" cy="1008112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Date Placeholder 10"/>
          <p:cNvSpPr txBox="1">
            <a:spLocks/>
          </p:cNvSpPr>
          <p:nvPr/>
        </p:nvSpPr>
        <p:spPr>
          <a:xfrm>
            <a:off x="899592" y="332656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dirty="0" smtClean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Fakultet za menadžment u turizmu i ugostiteljstvu Opatija</a:t>
            </a:r>
            <a:endParaRPr lang="hr-HR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2" name="Date Placeholder 10"/>
          <p:cNvSpPr txBox="1">
            <a:spLocks/>
          </p:cNvSpPr>
          <p:nvPr/>
        </p:nvSpPr>
        <p:spPr>
          <a:xfrm>
            <a:off x="899592" y="188640"/>
            <a:ext cx="568863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sz="1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Sveučilište u Rijeci</a:t>
            </a:r>
            <a:endParaRPr lang="hr-HR" sz="11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-1179512"/>
            <a:ext cx="3456384" cy="2204327"/>
          </a:xfrm>
          <a:prstGeom prst="rect">
            <a:avLst/>
          </a:prstGeom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251520" y="54269"/>
            <a:ext cx="647366" cy="71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108520" y="6527080"/>
            <a:ext cx="9357261" cy="358304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0" name="Straight Connector 29"/>
          <p:cNvCxnSpPr/>
          <p:nvPr/>
        </p:nvCxnSpPr>
        <p:spPr>
          <a:xfrm>
            <a:off x="-180528" y="6453336"/>
            <a:ext cx="943304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07504" y="1031850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UPUTE ZA IZRADU PREZENTACIJE TEME </a:t>
            </a:r>
            <a:r>
              <a:rPr lang="pl-P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DOKTORSKOG RADA</a:t>
            </a:r>
            <a:endParaRPr lang="pl-PL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7544" y="2168446"/>
            <a:ext cx="828092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ELEMENTI PREZENTACIJE TEME </a:t>
            </a:r>
            <a:r>
              <a:rPr lang="pl-PL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DOKTORSKOG RADA:</a:t>
            </a:r>
            <a:endParaRPr lang="pl-PL" sz="2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pl-PL" i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7. Metodologija znanstvenog istraživanja</a:t>
            </a:r>
          </a:p>
          <a:p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Pristupnik treba opisati postupak kojim će, primjenom znanstvenih metoda, provesti znanstveno  istraživanje u </a:t>
            </a: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doktorskom radu</a:t>
            </a:r>
            <a:endParaRPr lang="pl-PL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Pristupnik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treba navesti znanstvene metode (npr. metoda indukcije i dedukcije, metoda analize i sinteze, eksperimentalna metoda, metoda dokazivanja i opovrgavanja, teorija sustava, itd.) koje će koristiti u istraživanju i pomoću kojih će pokušati dokazati ili opovrgnuti postavljenu znanstvenu hipotezu, te ostvariti svrhu i ciljeve istraživanja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Pristupnik </a:t>
            </a: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treba navesti moguće alate i tehnike koje će koristiti u primijenjenim znanstvenim metodama (npr. matematičke alate, genetske algoritme, metode optimiranja, fuzzy logiku, neuralne mreže, itd.)</a:t>
            </a:r>
          </a:p>
          <a:p>
            <a:pPr algn="just"/>
            <a:endParaRPr lang="pl-PL" dirty="0">
              <a:solidFill>
                <a:schemeClr val="bg1">
                  <a:lumMod val="50000"/>
                </a:scheme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365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71400"/>
            <a:ext cx="9252520" cy="1008112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Date Placeholder 10"/>
          <p:cNvSpPr txBox="1">
            <a:spLocks/>
          </p:cNvSpPr>
          <p:nvPr/>
        </p:nvSpPr>
        <p:spPr>
          <a:xfrm>
            <a:off x="899592" y="332656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dirty="0" smtClean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Fakultet za menadžment u turizmu i ugostiteljstvu Opatija</a:t>
            </a:r>
            <a:endParaRPr lang="hr-HR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2" name="Date Placeholder 10"/>
          <p:cNvSpPr txBox="1">
            <a:spLocks/>
          </p:cNvSpPr>
          <p:nvPr/>
        </p:nvSpPr>
        <p:spPr>
          <a:xfrm>
            <a:off x="899592" y="188640"/>
            <a:ext cx="568863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sz="1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Sveučilište u Rijeci</a:t>
            </a:r>
            <a:endParaRPr lang="hr-HR" sz="11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-1179512"/>
            <a:ext cx="3456384" cy="2204327"/>
          </a:xfrm>
          <a:prstGeom prst="rect">
            <a:avLst/>
          </a:prstGeom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251520" y="54269"/>
            <a:ext cx="647366" cy="71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108520" y="6527080"/>
            <a:ext cx="9357261" cy="358304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0" name="Straight Connector 29"/>
          <p:cNvCxnSpPr/>
          <p:nvPr/>
        </p:nvCxnSpPr>
        <p:spPr>
          <a:xfrm>
            <a:off x="-180528" y="6453336"/>
            <a:ext cx="943304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07504" y="1031850"/>
            <a:ext cx="89289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UPUTE ZA IZRADU PREZENTACIJE TEME </a:t>
            </a:r>
            <a:r>
              <a:rPr lang="pl-PL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DOKTORSKOG RADA</a:t>
            </a:r>
            <a:endParaRPr lang="pl-PL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7544" y="2168446"/>
            <a:ext cx="828092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ELEMENTI PREZENTACIJE TEME </a:t>
            </a:r>
            <a:r>
              <a:rPr lang="pl-PL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DOKTORSKOG RADA:</a:t>
            </a:r>
            <a:endParaRPr lang="pl-PL" sz="2000" i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endParaRPr lang="pl-PL" sz="2000" i="1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Očekivani znanstveni doprinos</a:t>
            </a:r>
          </a:p>
          <a:p>
            <a:endParaRPr lang="pl-PL" sz="20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Primjena rezultata istraživanja</a:t>
            </a:r>
          </a:p>
          <a:p>
            <a:endParaRPr lang="pl-PL" dirty="0">
              <a:solidFill>
                <a:schemeClr val="bg1">
                  <a:lumMod val="50000"/>
                </a:schemeClr>
              </a:solidFill>
              <a:cs typeface="Arial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Navesti gdje, kako i uz koje pretpostavke će se moći primijeniti rezultati znanstvenog istraživanja</a:t>
            </a:r>
          </a:p>
          <a:p>
            <a:r>
              <a:rPr lang="pl-PL" sz="2000" dirty="0">
                <a:solidFill>
                  <a:schemeClr val="bg1">
                    <a:lumMod val="50000"/>
                  </a:schemeClr>
                </a:solidFill>
                <a:cs typeface="Arial"/>
              </a:rPr>
              <a:t> </a:t>
            </a:r>
          </a:p>
          <a:p>
            <a:r>
              <a:rPr lang="pl-PL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10. Zaključak</a:t>
            </a:r>
          </a:p>
          <a:p>
            <a:endParaRPr lang="pl-PL" dirty="0">
              <a:solidFill>
                <a:schemeClr val="bg1">
                  <a:lumMod val="50000"/>
                </a:scheme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200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71400"/>
            <a:ext cx="9252520" cy="1008112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Date Placeholder 10"/>
          <p:cNvSpPr txBox="1">
            <a:spLocks/>
          </p:cNvSpPr>
          <p:nvPr/>
        </p:nvSpPr>
        <p:spPr>
          <a:xfrm>
            <a:off x="899592" y="332656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dirty="0" smtClean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Fakultet za menadžment u turizmu i ugostiteljstvu Opatija</a:t>
            </a:r>
            <a:endParaRPr lang="hr-HR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2" name="Date Placeholder 10"/>
          <p:cNvSpPr txBox="1">
            <a:spLocks/>
          </p:cNvSpPr>
          <p:nvPr/>
        </p:nvSpPr>
        <p:spPr>
          <a:xfrm>
            <a:off x="899592" y="188640"/>
            <a:ext cx="568863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sz="1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Sveučilište u Rijeci</a:t>
            </a:r>
            <a:endParaRPr lang="hr-HR" sz="11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-1179512"/>
            <a:ext cx="3456384" cy="2204327"/>
          </a:xfrm>
          <a:prstGeom prst="rect">
            <a:avLst/>
          </a:prstGeom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251520" y="54269"/>
            <a:ext cx="647366" cy="71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108520" y="6527080"/>
            <a:ext cx="9357261" cy="358304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0" name="Straight Connector 29"/>
          <p:cNvCxnSpPr/>
          <p:nvPr/>
        </p:nvCxnSpPr>
        <p:spPr>
          <a:xfrm>
            <a:off x="-180528" y="6453336"/>
            <a:ext cx="943304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0" y="111002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KORISNE NAPOMENE</a:t>
            </a:r>
            <a:endParaRPr lang="en-GB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59756" y="2060848"/>
            <a:ext cx="76328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altLang="sr-Latn-R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Duljina izlaganja: do 30 min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 altLang="sr-Latn-R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altLang="sr-Latn-R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Preporuča se izložiti do 1-2 prikaza (slajda) po minuti</a:t>
            </a:r>
          </a:p>
          <a:p>
            <a:pPr algn="just"/>
            <a:endParaRPr lang="hr-HR" altLang="sr-Latn-R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altLang="sr-Latn-R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Pisati u formi natuknica (izbjegavati čitave rečenice)</a:t>
            </a:r>
          </a:p>
          <a:p>
            <a:pPr algn="just"/>
            <a:endParaRPr lang="hr-HR" altLang="sr-Latn-R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altLang="sr-Latn-R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Preporuča se uključiti do 6 točaka (natuknica) po prikazu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 altLang="sr-Latn-R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r-HR" altLang="sr-Latn-R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Koristiti </a:t>
            </a:r>
            <a:r>
              <a:rPr lang="hr-HR" altLang="sr-Latn-R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najmanju veličinu slova 18</a:t>
            </a:r>
          </a:p>
          <a:p>
            <a:pPr algn="just"/>
            <a:endParaRPr lang="hr-HR" altLang="sr-Latn-R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altLang="sr-Latn-R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Veličina slova treba se razlikovati ovisno o tome pišete li glavne ili sporedne natuknice</a:t>
            </a:r>
          </a:p>
          <a:p>
            <a:pPr algn="just"/>
            <a:endParaRPr lang="hr-HR" altLang="sr-Latn-R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altLang="sr-Latn-R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Koristiti standardne tipove slova</a:t>
            </a:r>
          </a:p>
        </p:txBody>
      </p:sp>
    </p:spTree>
    <p:extLst>
      <p:ext uri="{BB962C8B-B14F-4D97-AF65-F5344CB8AC3E}">
        <p14:creationId xmlns:p14="http://schemas.microsoft.com/office/powerpoint/2010/main" val="4456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171400"/>
            <a:ext cx="9252520" cy="1008112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Date Placeholder 10"/>
          <p:cNvSpPr txBox="1">
            <a:spLocks/>
          </p:cNvSpPr>
          <p:nvPr/>
        </p:nvSpPr>
        <p:spPr>
          <a:xfrm>
            <a:off x="899592" y="332656"/>
            <a:ext cx="6336704" cy="36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dirty="0" smtClean="0">
                <a:solidFill>
                  <a:schemeClr val="bg1">
                    <a:lumMod val="85000"/>
                  </a:schemeClr>
                </a:solidFill>
                <a:latin typeface="Arial"/>
                <a:cs typeface="Arial"/>
              </a:rPr>
              <a:t>Fakultet za menadžment u turizmu i ugostiteljstvu Opatija</a:t>
            </a:r>
            <a:endParaRPr lang="hr-HR" dirty="0">
              <a:solidFill>
                <a:schemeClr val="bg1">
                  <a:lumMod val="8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2" name="Date Placeholder 10"/>
          <p:cNvSpPr txBox="1">
            <a:spLocks/>
          </p:cNvSpPr>
          <p:nvPr/>
        </p:nvSpPr>
        <p:spPr>
          <a:xfrm>
            <a:off x="899592" y="188640"/>
            <a:ext cx="5688632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C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a-IN" sz="1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Sveučilište u Rijeci</a:t>
            </a:r>
            <a:endParaRPr lang="hr-HR" sz="110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-1179512"/>
            <a:ext cx="3456384" cy="2204327"/>
          </a:xfrm>
          <a:prstGeom prst="rect">
            <a:avLst/>
          </a:prstGeom>
        </p:spPr>
      </p:pic>
      <p:pic>
        <p:nvPicPr>
          <p:cNvPr id="14" name="Picture 11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8" t="35246" r="68631" b="37589"/>
          <a:stretch/>
        </p:blipFill>
        <p:spPr bwMode="auto">
          <a:xfrm>
            <a:off x="251520" y="54269"/>
            <a:ext cx="647366" cy="710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-108520" y="6527080"/>
            <a:ext cx="9357261" cy="358304"/>
          </a:xfrm>
          <a:prstGeom prst="rect">
            <a:avLst/>
          </a:prstGeom>
          <a:gradFill flip="none" rotWithShape="1">
            <a:gsLst>
              <a:gs pos="34000">
                <a:schemeClr val="tx2">
                  <a:lumMod val="50000"/>
                  <a:alpha val="93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0" scaled="1"/>
            <a:tileRect/>
          </a:gradFill>
          <a:ln w="0">
            <a:noFill/>
          </a:ln>
          <a:effectLst>
            <a:outerShdw sx="1000" sy="1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30" name="Straight Connector 29"/>
          <p:cNvCxnSpPr/>
          <p:nvPr/>
        </p:nvCxnSpPr>
        <p:spPr>
          <a:xfrm>
            <a:off x="-180528" y="6453336"/>
            <a:ext cx="9433048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111002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KORISNE NAPOMENE</a:t>
            </a:r>
            <a:endParaRPr lang="en-GB" sz="24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9756" y="2060848"/>
            <a:ext cx="76328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altLang="sr-Latn-R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Provjeriti prezentaciju tražeći pravopisne pogreške i ponavljanje riječi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 altLang="sr-Latn-R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altLang="sr-Latn-R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Previše multimedijskih sadržaja i animacija u prezentaciji mogu odvratiti pažnju slušateljstva s teme izlaganja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 altLang="sr-Latn-R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r-HR" altLang="sr-Latn-R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Zamolite mentora i nekog od kolega da pregledaju Vašu prezentaciju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r-HR" altLang="sr-Latn-R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09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marL="342900" indent="-342900">
          <a:defRPr sz="1600" smtClean="0">
            <a:solidFill>
              <a:schemeClr val="tx1">
                <a:lumMod val="65000"/>
                <a:lumOff val="3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4436</TotalTime>
  <Words>672</Words>
  <Application>Microsoft Office PowerPoint</Application>
  <PresentationFormat>On-screen Show (4:3)</PresentationFormat>
  <Paragraphs>120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Latha</vt:lpstr>
      <vt:lpstr>Myriad Pro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LUMENS +</dc:title>
  <dc:creator>M3</dc:creator>
  <cp:lastModifiedBy>Nada</cp:lastModifiedBy>
  <cp:revision>436</cp:revision>
  <cp:lastPrinted>2017-01-23T14:29:20Z</cp:lastPrinted>
  <dcterms:created xsi:type="dcterms:W3CDTF">2012-03-04T19:22:48Z</dcterms:created>
  <dcterms:modified xsi:type="dcterms:W3CDTF">2025-01-10T10:42:43Z</dcterms:modified>
</cp:coreProperties>
</file>