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57" r:id="rId3"/>
    <p:sldId id="323" r:id="rId4"/>
    <p:sldId id="259" r:id="rId5"/>
    <p:sldId id="263" r:id="rId6"/>
    <p:sldId id="324" r:id="rId7"/>
    <p:sldId id="354" r:id="rId8"/>
    <p:sldId id="355" r:id="rId9"/>
    <p:sldId id="339" r:id="rId10"/>
    <p:sldId id="341" r:id="rId11"/>
    <p:sldId id="343" r:id="rId12"/>
    <p:sldId id="344" r:id="rId13"/>
    <p:sldId id="353" r:id="rId14"/>
    <p:sldId id="346" r:id="rId15"/>
    <p:sldId id="345" r:id="rId16"/>
    <p:sldId id="348" r:id="rId17"/>
    <p:sldId id="363" r:id="rId18"/>
    <p:sldId id="350" r:id="rId19"/>
    <p:sldId id="356" r:id="rId20"/>
    <p:sldId id="351" r:id="rId21"/>
  </p:sldIdLst>
  <p:sldSz cx="12192000" cy="6858000"/>
  <p:notesSz cx="6797675" cy="992822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ga" initials="H" lastIdx="1" clrIdx="0">
    <p:extLst>
      <p:ext uri="{19B8F6BF-5375-455C-9EA6-DF929625EA0E}">
        <p15:presenceInfo xmlns:p15="http://schemas.microsoft.com/office/powerpoint/2012/main" userId="6147d7cffc0cc757" providerId="Windows Live"/>
      </p:ext>
    </p:extLst>
  </p:cmAuthor>
  <p:cmAuthor id="2" name="Ivana Licul" initials="IL" lastIdx="15" clrIdx="1">
    <p:extLst>
      <p:ext uri="{19B8F6BF-5375-455C-9EA6-DF929625EA0E}">
        <p15:presenceInfo xmlns:p15="http://schemas.microsoft.com/office/powerpoint/2012/main" userId="S::ivana.ribaric@uniri.hr::8e034d28-6165-4897-8a89-6baac6190e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92F"/>
    <a:srgbClr val="101630"/>
    <a:srgbClr val="FF7C80"/>
    <a:srgbClr val="EAEAEA"/>
    <a:srgbClr val="151D3F"/>
    <a:srgbClr val="29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3" autoAdjust="0"/>
    <p:restoredTop sz="95165" autoAdjust="0"/>
  </p:normalViewPr>
  <p:slideViewPr>
    <p:cSldViewPr>
      <p:cViewPr varScale="1">
        <p:scale>
          <a:sx n="85" d="100"/>
          <a:sy n="85" d="100"/>
        </p:scale>
        <p:origin x="576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8BC1-B6C2-4E96-A093-DCDF2786ECC7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83DF-1316-4ACC-9665-87174047E7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946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1FC29-21F8-4227-AC5E-AF8E276E9BEF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CD139-4521-482D-B969-B09B045E14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958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612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Za</a:t>
            </a:r>
            <a:r>
              <a:rPr lang="hr-HR" baseline="0" dirty="0"/>
              <a:t> dodati:</a:t>
            </a:r>
          </a:p>
          <a:p>
            <a:endParaRPr lang="hr-HR" baseline="0" dirty="0"/>
          </a:p>
          <a:p>
            <a:r>
              <a:rPr lang="hr-HR" baseline="0" dirty="0"/>
              <a:t>Projekti </a:t>
            </a:r>
            <a:r>
              <a:rPr lang="hr-HR" baseline="0" dirty="0" err="1"/>
              <a:t>zip</a:t>
            </a:r>
            <a:r>
              <a:rPr lang="hr-HR" baseline="0" dirty="0"/>
              <a:t> </a:t>
            </a:r>
            <a:r>
              <a:rPr lang="hr-HR" baseline="0" dirty="0" err="1"/>
              <a:t>uniri</a:t>
            </a:r>
            <a:endParaRPr lang="hr-HR" baseline="0" dirty="0"/>
          </a:p>
          <a:p>
            <a:r>
              <a:rPr lang="hr-HR" baseline="0" dirty="0"/>
              <a:t>Projekti </a:t>
            </a:r>
            <a:r>
              <a:rPr lang="hr-HR" baseline="0" dirty="0" err="1"/>
              <a:t>zip</a:t>
            </a:r>
            <a:r>
              <a:rPr lang="hr-HR" baseline="0" dirty="0"/>
              <a:t> </a:t>
            </a:r>
            <a:r>
              <a:rPr lang="hr-HR" baseline="0" dirty="0" err="1"/>
              <a:t>fmtu</a:t>
            </a:r>
            <a:r>
              <a:rPr lang="hr-HR" baseline="0" dirty="0"/>
              <a:t> (mentor)</a:t>
            </a:r>
          </a:p>
          <a:p>
            <a:r>
              <a:rPr lang="hr-HR" baseline="0" dirty="0"/>
              <a:t>Projekti </a:t>
            </a:r>
            <a:r>
              <a:rPr lang="hr-HR" baseline="0" dirty="0" err="1"/>
              <a:t>uniri</a:t>
            </a:r>
            <a:r>
              <a:rPr lang="hr-HR" baseline="0" dirty="0"/>
              <a:t> za doktorande (</a:t>
            </a:r>
            <a:r>
              <a:rPr lang="hr-HR" baseline="0" dirty="0" err="1"/>
              <a:t>prometej</a:t>
            </a:r>
            <a:r>
              <a:rPr lang="hr-HR" baseline="0" dirty="0"/>
              <a:t>?)</a:t>
            </a:r>
          </a:p>
          <a:p>
            <a:endParaRPr lang="hr-HR" baseline="0" dirty="0"/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KOMPETITIVNIM ZNANSTVENIM PROJEKTOM smatra se  znanstveni projekt financiran iz europskih fondova ili drugih kompetitivnih izvora i natječaja koji promiču različite oblike znanstvenih istraživanja (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2020,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Europe, Hrvatska zaklada za znanost i ostali projekti s dokazivim znanstvenim značajem i svrhom)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OSTALIM ZNANSTVENIM PROJEKTIMA smatraju se znanstveni projekti s dokazivim znanstvenim značajem i svrhom koje dijelom ili u potpunosti financira visoko učilište ili druga znanstveno-istraživačka institucija.</a:t>
            </a:r>
          </a:p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Sudjelovanje u izvođenju nastave vrednuje se na sljedeći način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studente koji su studij upisali u punom radnom vremenu (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-time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minimalno 15 sati seminarske nastave na preddiplomskim ili diplomskim studijima Fakulteta</a:t>
            </a:r>
            <a:endParaRPr lang="en-US" dirty="0">
              <a:effectLst/>
            </a:endParaRPr>
          </a:p>
          <a:p>
            <a:pPr lvl="0"/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studente koji su studij upisali u dijelu radnom vremenu (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-time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koji nisu zaposleni u sustavu znanosti: minimalno 5 sati seminarske nastave na preddiplomskim ili diplomskim studijima Fakulteta  (na kolegijima mentora,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komentora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ili savjetnika) </a:t>
            </a:r>
            <a:endParaRPr lang="en-US" dirty="0">
              <a:effectLst/>
            </a:endParaRPr>
          </a:p>
          <a:p>
            <a:pPr lvl="0"/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studente koji su studij upisali u dijelu radnom vremenu (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-time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koji su zaposleni u sustavu znanosti, na drugom visokom učilištu u Hrvatskoj ili inozemstvu: minimalno 15 sati nastave na studijskim programima visokog učilišta na kojem su zaposleni.</a:t>
            </a:r>
            <a:endParaRPr lang="en-US" dirty="0">
              <a:effectLst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baseline="0" dirty="0"/>
          </a:p>
          <a:p>
            <a:endParaRPr lang="hr-HR" baseline="0" dirty="0"/>
          </a:p>
          <a:p>
            <a:endParaRPr lang="hr-HR" baseline="0" dirty="0"/>
          </a:p>
          <a:p>
            <a:endParaRPr lang="hr-HR" baseline="0" dirty="0"/>
          </a:p>
          <a:p>
            <a:endParaRPr lang="hr-H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171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089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088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679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851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227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594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0432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160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019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071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http://braysvcards.vlmpilot.com/wp-content/uploads/sites/457/2014/02/business-meeting-example.jpg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071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http://braysvcards.vlmpilot.com/wp-content/uploads/sites/457/2014/02/business-meeting-example.jpg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071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71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974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75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CD139-4521-482D-B969-B09B045E142B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5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D139-4521-482D-B969-B09B045E142B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04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D5-B08D-E74E-945E-C9EEE2E38617}" type="datetime1">
              <a:rPr lang="en-US" smtClean="0"/>
              <a:t>12/12/2024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0822-47E3-9C45-B140-6BD754EF5084}" type="datetime1">
              <a:rPr lang="en-US" smtClean="0"/>
              <a:t>12/12/2024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3E8F-8E4C-EB46-AC0D-CAE0364B35F8}" type="datetime1">
              <a:rPr lang="en-US" smtClean="0"/>
              <a:t>12/12/2024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70D3D5-B08D-E74E-945E-C9EEE2E386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5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A0EC527-06C3-294D-AF92-F4F63F87A4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0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9C3FD1C-415F-404B-A7CD-E6461FD23F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A72F1A-2A71-CD48-B09C-E7A5FC8487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3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07323A-0D2D-A347-9F4C-2CA411992A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34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FD574E-341E-814E-A808-7631A4D6FE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10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9D0E2E-E25C-8943-864B-1C8BA24488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09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EA76613-FF09-5740-90F2-BFADEDABF5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8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527-06C3-294D-AF92-F4F63F87A46B}" type="datetime1">
              <a:rPr lang="en-US" smtClean="0"/>
              <a:t>12/12/2024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91AFC5-D0AA-4D4C-9CB9-D0C7DCDD0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9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460822-47E3-9C45-B140-6BD754EF5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44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2283E8F-8E4C-EB46-AC0D-CAE0364B35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9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D1C-415F-404B-A7CD-E6461FD23FED}" type="datetime1">
              <a:rPr lang="en-US" smtClean="0"/>
              <a:t>12/12/2024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2F1A-2A71-CD48-B09C-E7A5FC8487D3}" type="datetime1">
              <a:rPr lang="en-US" smtClean="0"/>
              <a:t>12/12/2024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23A-0D2D-A347-9F4C-2CA411992AC3}" type="datetime1">
              <a:rPr lang="en-US" smtClean="0"/>
              <a:t>12/12/2024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574E-341E-814E-A808-7631A4D6FE4A}" type="datetime1">
              <a:rPr lang="en-US" smtClean="0"/>
              <a:t>12/12/2024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0E2E-E25C-8943-864B-1C8BA2448882}" type="datetime1">
              <a:rPr lang="en-US" smtClean="0"/>
              <a:t>12/12/2024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6613-FF09-5740-90F2-BFADEDABF593}" type="datetime1">
              <a:rPr lang="en-US" smtClean="0"/>
              <a:t>12/12/2024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AFC5-D0AA-4D4C-9CB9-D0C7DCDD05DF}" type="datetime1">
              <a:rPr lang="en-US" smtClean="0"/>
              <a:t>12/12/2024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5B8F-49A5-0342-836D-74D129D5BF37}" type="datetime1">
              <a:rPr lang="en-US" smtClean="0"/>
              <a:t>12/12/2024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DF23C-3602-42DF-B88B-9A270701F9A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ECE5B8F-49A5-0342-836D-74D129D5BF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CDF23C-3602-42DF-B88B-9A270701F9A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vor.mijolovic@fthm.h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hyperlink" Target="mailto:uredpds@fthm.h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zgrdic@fthm.hr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tanja.fatur.sikic@fthm.hr" TargetMode="External"/><Relationship Id="rId5" Type="http://schemas.openxmlformats.org/officeDocument/2006/relationships/hyperlink" Target="mailto:sandra.jankovi&#263;@fthm.hr" TargetMode="External"/><Relationship Id="rId4" Type="http://schemas.openxmlformats.org/officeDocument/2006/relationships/hyperlink" Target="mailto:ivana.licul@fthm.h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687" y="5644007"/>
            <a:ext cx="12192000" cy="1241377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055440" y="2924944"/>
            <a:ext cx="979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3600" dirty="0"/>
              <a:t>DOBRO DOŠLI </a:t>
            </a:r>
          </a:p>
          <a:p>
            <a:pPr marL="342900" indent="-342900"/>
            <a:r>
              <a:rPr lang="hr-HR" sz="3600" dirty="0"/>
              <a:t>NA NAŠ FAKULTET I NAŠE SVEUČILIŠTE!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4007"/>
            <a:ext cx="4790703" cy="1241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552" y="5225348"/>
            <a:ext cx="932857" cy="414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776" y="-1611560"/>
            <a:ext cx="7747917" cy="4923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08" y="-2031952"/>
            <a:ext cx="6372200" cy="40639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9D3FEB-EE82-4757-AEEB-95F1B0990670}"/>
              </a:ext>
            </a:extLst>
          </p:cNvPr>
          <p:cNvSpPr/>
          <p:nvPr/>
        </p:nvSpPr>
        <p:spPr>
          <a:xfrm>
            <a:off x="911423" y="2247625"/>
            <a:ext cx="7891933" cy="27324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30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568575"/>
            <a:ext cx="12192000" cy="268728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57121"/>
              </p:ext>
            </p:extLst>
          </p:nvPr>
        </p:nvGraphicFramePr>
        <p:xfrm>
          <a:off x="551384" y="1528531"/>
          <a:ext cx="11089232" cy="47319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963730">
                  <a:extLst>
                    <a:ext uri="{9D8B030D-6E8A-4147-A177-3AD203B41FA5}">
                      <a16:colId xmlns:a16="http://schemas.microsoft.com/office/drawing/2014/main" val="854650638"/>
                    </a:ext>
                  </a:extLst>
                </a:gridCol>
                <a:gridCol w="2125502">
                  <a:extLst>
                    <a:ext uri="{9D8B030D-6E8A-4147-A177-3AD203B41FA5}">
                      <a16:colId xmlns:a16="http://schemas.microsoft.com/office/drawing/2014/main" val="1082613439"/>
                    </a:ext>
                  </a:extLst>
                </a:gridCol>
              </a:tblGrid>
              <a:tr h="48832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hr-HR" sz="1800" cap="all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Znanstvene,</a:t>
                      </a:r>
                      <a:r>
                        <a:rPr lang="hr-HR" sz="1800" cap="all" baseline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800" cap="all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nastavne I STRUČNE aktivnosti</a:t>
                      </a:r>
                      <a:endParaRPr lang="hr-HR" sz="1800" b="1" cap="all" noProof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ECTS</a:t>
                      </a:r>
                      <a:endParaRPr lang="hr-HR" sz="1800" noProof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118433"/>
                  </a:ext>
                </a:extLst>
              </a:tr>
              <a:tr h="518470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="0" noProof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Objavljivanje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u časopisu </a:t>
                      </a:r>
                      <a:r>
                        <a:rPr lang="hr-HR" sz="1800" b="1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prikaza knjige ili članka 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koji je iz područja prijave doktorskog rada</a:t>
                      </a:r>
                      <a:endParaRPr lang="hr-HR" sz="1800" b="0" noProof="0" dirty="0">
                        <a:solidFill>
                          <a:srgbClr val="2C292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036072"/>
                  </a:ext>
                </a:extLst>
              </a:tr>
              <a:tr h="743520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Aktivno </a:t>
                      </a:r>
                      <a:r>
                        <a:rPr lang="hr-H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sudjelovanje u radu stručnog ili znanstveno-stručnog</a:t>
                      </a:r>
                      <a:r>
                        <a:rPr lang="hr-HR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skupa </a:t>
                      </a:r>
                      <a:r>
                        <a:rPr lang="hr-HR" sz="1800" b="0" baseline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(okrugli stol, simpozij ili slično) s temom iz područja prijave doktorskog rada (panelist, prezenter ili sl.)</a:t>
                      </a:r>
                      <a:endParaRPr lang="en-US" sz="1800" b="0" dirty="0">
                        <a:solidFill>
                          <a:srgbClr val="2C292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6153419"/>
                  </a:ext>
                </a:extLst>
              </a:tr>
              <a:tr h="62110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Uključivanje u istraživanje na </a:t>
                      </a:r>
                      <a:r>
                        <a:rPr lang="hr-H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kompetitivnom znanstvenom projektu </a:t>
                      </a: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(voditelj</a:t>
                      </a:r>
                      <a:r>
                        <a:rPr lang="hr-HR" sz="1800" b="0" baseline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ili član istraživačkog tima)</a:t>
                      </a:r>
                      <a:endParaRPr lang="en-US" sz="1800" b="0" dirty="0">
                        <a:solidFill>
                          <a:srgbClr val="2C292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 / 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0386042"/>
                  </a:ext>
                </a:extLst>
              </a:tr>
              <a:tr h="4816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b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Uključivanje u istraživanje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na </a:t>
                      </a:r>
                      <a:r>
                        <a:rPr lang="hr-HR" sz="1800" b="1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ostalim znanstvenim projektima 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(voditelj ili član istraživačkog tima)</a:t>
                      </a:r>
                      <a:endParaRPr lang="hr-HR" sz="1800" b="0" noProof="0" dirty="0">
                        <a:solidFill>
                          <a:srgbClr val="2C292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 / 5</a:t>
                      </a:r>
                    </a:p>
                  </a:txBody>
                  <a:tcPr marL="68580" marR="68580" marT="34290" marB="34290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180577"/>
                  </a:ext>
                </a:extLst>
              </a:tr>
              <a:tr h="651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b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Uključivanje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u istraživanje na </a:t>
                      </a:r>
                      <a:r>
                        <a:rPr lang="hr-HR" sz="1800" b="1" baseline="0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domaćem ili međunarodnom stručnom projektu 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 temom iz područja prijave doktorskog rada (voditelj ili član istraživačkog tima)</a:t>
                      </a:r>
                      <a:endParaRPr lang="hr-HR" sz="1800" b="0" noProof="0" dirty="0">
                        <a:solidFill>
                          <a:srgbClr val="2C292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362671"/>
                  </a:ext>
                </a:extLst>
              </a:tr>
              <a:tr h="642175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="1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Znanstveno i stručno</a:t>
                      </a:r>
                      <a:r>
                        <a:rPr lang="hr-HR" sz="1800" b="1" baseline="0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usavršavanje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800" b="1" baseline="0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 drugom domaćem ili inozemnom sveučilištu ili znanstvenoj instituciji 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 trajanju od 1, 2, 3, ili 4 i više mjeseci</a:t>
                      </a:r>
                      <a:endParaRPr lang="hr-HR" sz="1800" b="0" noProof="0" dirty="0">
                        <a:solidFill>
                          <a:srgbClr val="2C292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/ 10 / 15 / 25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141064"/>
                  </a:ext>
                </a:extLst>
              </a:tr>
              <a:tr h="3893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Sudjelovanje u </a:t>
                      </a:r>
                      <a:r>
                        <a:rPr lang="hr-HR" sz="1800" b="1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izvođenju nastave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48783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1384" y="383624"/>
            <a:ext cx="10945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Vrednovanje </a:t>
            </a:r>
          </a:p>
          <a:p>
            <a:r>
              <a:rPr lang="hr-HR" sz="2800" b="1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izbornih znanstvenih, nastavnih i stručnih aktivnosti (2)   </a:t>
            </a:r>
          </a:p>
        </p:txBody>
      </p:sp>
    </p:spTree>
    <p:extLst>
      <p:ext uri="{BB962C8B-B14F-4D97-AF65-F5344CB8AC3E}">
        <p14:creationId xmlns:p14="http://schemas.microsoft.com/office/powerpoint/2010/main" val="170845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902" y="3938225"/>
            <a:ext cx="5455098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HRVATSKI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Ime Prezime, doktorand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Sveučilište u Rijeci, Fakultet za menadžment u turizmu i ugostiteljstvu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Naselje Ika, Primorska 46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HR – 51410 Opatija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364" y="5917693"/>
            <a:ext cx="1170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* Obvezno navođenje afilijacije Fakulteta u svrhu priznavanja rada u okviru znanstveno-nastavnih i stručnih aktivnosti studija!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9447" y="3023627"/>
            <a:ext cx="8476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>
              <a:spcAft>
                <a:spcPts val="0"/>
              </a:spcAft>
            </a:pPr>
            <a:r>
              <a:rPr lang="hr-HR" sz="2400" b="1" cap="all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Navođenje pripadnosti studenta doktorskog studija </a:t>
            </a:r>
            <a:r>
              <a:rPr lang="hr-HR" sz="2400" b="1" cap="all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fmtu</a:t>
            </a:r>
            <a:endParaRPr lang="hr-HR" sz="2400" b="1" cap="all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366" y="1755831"/>
            <a:ext cx="1090063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Sve se aktivnosti planiraju i izvršavaju u dogovoru i uz pomoć mentora, </a:t>
            </a:r>
            <a:r>
              <a:rPr lang="hr-HR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komentora</a:t>
            </a: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ili savjetnika.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Vrednovanje aktivnosti uvjetovano je stjecanjem ishoda učenja predviđenih studijskim programom te povezanošću s područjem i temom istraživanja u okviru doktorskog rada.</a:t>
            </a:r>
            <a:endParaRPr lang="en-US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170" y="534202"/>
            <a:ext cx="109866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Vrednovanje izbornih znanstvenih, nastavnih i stručnih aktivnosti (3)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12024" y="3951248"/>
            <a:ext cx="5225898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ENGLESKI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Name 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Surname, PhD </a:t>
            </a: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Student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University of Rijeka, 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Faculty of Tourism and Hospitality </a:t>
            </a: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Management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Naselje Ika, Primorska 46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HR – 51410 Opatija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0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695400" y="2348880"/>
            <a:ext cx="109871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međunarodna znanstvena konferencija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ToSEE (</a:t>
            </a:r>
            <a:r>
              <a:rPr lang="en-US" b="1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Tourism in Southern and Eastern Europe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), bez kotizacije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međunarodni kongres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 (</a:t>
            </a:r>
            <a:r>
              <a:rPr lang="hr-HR" b="1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Tourism</a:t>
            </a:r>
            <a:r>
              <a:rPr lang="hr-HR" b="1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hr-HR" b="1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Hospitality</a:t>
            </a:r>
            <a:r>
              <a:rPr lang="hr-HR" b="1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b="1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r>
              <a:rPr lang="hr-HR" b="1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hr-HR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bez kotizacije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PhD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b="1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radionice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u organizaciji Fakulteta</a:t>
            </a: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bez kotizacije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projekti (ZIP UNIRI,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Prometej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UNIRI, stručni projekti)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časopis </a:t>
            </a:r>
            <a:r>
              <a:rPr lang="hr-HR" b="1" i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Tourism</a:t>
            </a:r>
            <a:r>
              <a:rPr lang="hr-HR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b="1" i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hr-HR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b="1" i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Hospitality</a:t>
            </a:r>
            <a:r>
              <a:rPr lang="hr-HR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Management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(objava proširenog sažetka obranjenog doktorskog rada)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392" y="548680"/>
            <a:ext cx="1113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MOGUĆNOSTI STJECANJA ECTS BODOVA </a:t>
            </a:r>
          </a:p>
          <a:p>
            <a:pPr marL="342900" indent="-342900"/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(izborni dio programa)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0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575539"/>
            <a:ext cx="1045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AAI IDENETITET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418" y="2018224"/>
            <a:ext cx="8330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Neke od usluga koje možete koristiti putem svog </a:t>
            </a:r>
            <a:r>
              <a:rPr lang="hr-HR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AAI@EduHr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identiteta su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1464" y="2718380"/>
            <a:ext cx="8136902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Microsoft </a:t>
            </a:r>
            <a:r>
              <a:rPr lang="hr-HR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Teams</a:t>
            </a:r>
            <a:endParaRPr lang="hr-HR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Mobile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CARNet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usluge (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VIPNet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, TELE2 i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TMobile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-a)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Jeftiniji pristup internetu (Iskon, Optima,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MetroNet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Portal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eGrađani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Vlade RH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CARNet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online tečajevi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Korištenje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usluge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Microsoft Office 365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Pristup nekim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bazama podataka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695400" y="1340768"/>
            <a:ext cx="1094521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Fakultet redovito organizira radionice za doktorande. Cilj – </a:t>
            </a:r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izgradnja i jačanje istraživačkih i općih kompetencija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8425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424" y="476672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RADIONICE ZA DOKTORANDE</a:t>
            </a: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392" y="3852635"/>
            <a:ext cx="105131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Uvod u SPSS</a:t>
            </a:r>
          </a:p>
          <a:p>
            <a:pPr marL="98425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Akademsko pisanje i istraživanje</a:t>
            </a:r>
          </a:p>
          <a:p>
            <a:pPr marL="98425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Efficient</a:t>
            </a: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Thesis</a:t>
            </a: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Writing</a:t>
            </a: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hr-HR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Presenting</a:t>
            </a: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98425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hr-HR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scientific</a:t>
            </a: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publishing</a:t>
            </a:r>
            <a:endParaRPr lang="hr-HR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8425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Znanstvenoistraživačka čestitost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392" y="2377906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8425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Statistika u znanstvenim istraživanjima</a:t>
            </a:r>
          </a:p>
          <a:p>
            <a:pPr marL="98425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Bivarijatna</a:t>
            </a: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statistička analiza</a:t>
            </a:r>
          </a:p>
          <a:p>
            <a:pPr marL="98425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Metode multivarijatne statističke analize</a:t>
            </a:r>
          </a:p>
          <a:p>
            <a:pPr marL="98425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Metodologija znanstvenog istraživanja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970034" y="1311322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Besplatan pristup bazama podataka.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Međuknjižnična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razmjena za doktorande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Uvodne radionice za doktorande (dvorana B3)</a:t>
            </a:r>
            <a:endParaRPr lang="hr-HR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582745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KNJIŽNICA FAKULTETA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71076"/>
              </p:ext>
            </p:extLst>
          </p:nvPr>
        </p:nvGraphicFramePr>
        <p:xfrm>
          <a:off x="1732818" y="2784843"/>
          <a:ext cx="9547758" cy="273769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10055">
                  <a:extLst>
                    <a:ext uri="{9D8B030D-6E8A-4147-A177-3AD203B41FA5}">
                      <a16:colId xmlns:a16="http://schemas.microsoft.com/office/drawing/2014/main" val="2823764480"/>
                    </a:ext>
                  </a:extLst>
                </a:gridCol>
                <a:gridCol w="7537703">
                  <a:extLst>
                    <a:ext uri="{9D8B030D-6E8A-4147-A177-3AD203B41FA5}">
                      <a16:colId xmlns:a16="http://schemas.microsoft.com/office/drawing/2014/main" val="2283855729"/>
                    </a:ext>
                  </a:extLst>
                </a:gridCol>
              </a:tblGrid>
              <a:tr h="382948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TERMIN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TEMA / PREDAVAČ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4489017"/>
                  </a:ext>
                </a:extLst>
              </a:tr>
              <a:tr h="7658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Pretraživanje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baza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podataka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WoS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Scopus,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EconLit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CROSBI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Predavač</a:t>
                      </a:r>
                      <a:r>
                        <a:rPr lang="en-US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Martina Jošavac, mag. </a:t>
                      </a:r>
                      <a:r>
                        <a:rPr lang="en-US" sz="180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informatol</a:t>
                      </a:r>
                      <a:r>
                        <a:rPr lang="en-US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30674889"/>
                  </a:ext>
                </a:extLst>
              </a:tr>
              <a:tr h="7658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Kako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zašto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napraviti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znanstveni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profil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? – Google Scholar, ORCID, Researcher ID, Research Gate, CROSBI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Predavač</a:t>
                      </a:r>
                      <a:r>
                        <a:rPr lang="en-US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</a:t>
                      </a:r>
                      <a:r>
                        <a:rPr lang="hr-HR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Iva Kovačević</a:t>
                      </a:r>
                      <a:r>
                        <a:rPr lang="en-US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mag. </a:t>
                      </a:r>
                      <a:r>
                        <a:rPr lang="hr-HR" sz="180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croat</a:t>
                      </a:r>
                      <a:r>
                        <a:rPr lang="en-US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081456"/>
                  </a:ext>
                </a:extLst>
              </a:tr>
              <a:tr h="7658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Kako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objaviti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rad? –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postupak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odabir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pravog</a:t>
                      </a:r>
                      <a:r>
                        <a:rPr lang="en-US" sz="1800" b="1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časopisa</a:t>
                      </a:r>
                      <a:endParaRPr lang="en-US" sz="1800" b="1" i="1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Predavač</a:t>
                      </a:r>
                      <a:r>
                        <a:rPr lang="en-US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Martina Jošavac, mag. </a:t>
                      </a:r>
                      <a:r>
                        <a:rPr lang="en-US" sz="180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informatol</a:t>
                      </a:r>
                      <a:r>
                        <a:rPr lang="en-US" sz="18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39195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56440" y="19128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GB" b="1" i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548680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PROSTOR ZA GRUPNI, TIMSKI I INDIVIDUALNI ISTRAŽIVAČKI RAD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384" y="1568435"/>
            <a:ext cx="11349458" cy="4065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LAB (dvorana B4)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raspoloživi software-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ski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paketi: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SPSS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Statistički paket za obradu podataka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- 1 radno mjesto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SmartPLS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– 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floating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licenca za 2 istovremena korisnika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5 radnih mjesta za grupni i timski 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DVORANA B3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25 radnih mjesta za grupni i timski 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DVORANA 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25 radnih mjesta za grupni i timski 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KORIŠTENJE SOFTWARE-a za SPSS: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Davor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Mijolović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, voditelj IT službe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hr-HR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davor.mijolovic@fthm.hr</a:t>
            </a:r>
            <a:endParaRPr lang="hr-HR" i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PREDBILJEŽBE ZA KORIŠTENJE: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Nada Bogojević, dipl.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iur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. (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uredpds@fthm.hr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)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4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767409" y="1310099"/>
            <a:ext cx="10657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Studenti i nastavnici djeluju u skladu s </a:t>
            </a:r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Etičkim kodeksom Sveučilišta u Rijeci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U znanstvenom istraživanju potrebno je poštivati načela znanstveno-istraživačke čestitosti.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Kršenje vrijednosti i normi intelektualnoga poštenja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nije prihvatljivo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Prije objave, svaki rad testira se u mrežnom sustavu za provjeru podudarnosti tekstova –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Turnitin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Jednom godišnje student i mentor podnose </a:t>
            </a:r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izvješće o svom radu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, kao i </a:t>
            </a:r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izvješće o evaluaciji rada mentora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(podnosi student) </a:t>
            </a:r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 rada studenta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(podnosi mentor).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6707" y="548680"/>
            <a:ext cx="2837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ETIKA STUDIRANJA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673878"/>
              </p:ext>
            </p:extLst>
          </p:nvPr>
        </p:nvGraphicFramePr>
        <p:xfrm>
          <a:off x="551384" y="1037284"/>
          <a:ext cx="5325238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1648">
                  <a:extLst>
                    <a:ext uri="{9D8B030D-6E8A-4147-A177-3AD203B41FA5}">
                      <a16:colId xmlns:a16="http://schemas.microsoft.com/office/drawing/2014/main" val="781935640"/>
                    </a:ext>
                  </a:extLst>
                </a:gridCol>
                <a:gridCol w="2403590">
                  <a:extLst>
                    <a:ext uri="{9D8B030D-6E8A-4147-A177-3AD203B41FA5}">
                      <a16:colId xmlns:a16="http://schemas.microsoft.com/office/drawing/2014/main" val="3926208987"/>
                    </a:ext>
                  </a:extLst>
                </a:gridCol>
              </a:tblGrid>
              <a:tr h="1676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9177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Voditeljica PDS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Tajnica PDS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22462"/>
                  </a:ext>
                </a:extLst>
              </a:tr>
              <a:tr h="622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dr. sc. </a:t>
                      </a:r>
                      <a:r>
                        <a:rPr lang="hr-HR" sz="1600" b="1" dirty="0" err="1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Zvonomira</a:t>
                      </a:r>
                      <a:r>
                        <a:rPr lang="hr-HR" sz="1600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Šverko Grdić, redovita profesorica</a:t>
                      </a:r>
                    </a:p>
                    <a:p>
                      <a:pPr algn="just"/>
                      <a:endParaRPr lang="hr-HR" sz="1600" b="1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dr. sc. Ivana Licul</a:t>
                      </a:r>
                      <a:endParaRPr lang="hr-HR" sz="1600" b="1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817365"/>
                  </a:ext>
                </a:extLst>
              </a:tr>
              <a:tr h="805526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Tel: +385 (0)51 51 294 197</a:t>
                      </a:r>
                    </a:p>
                    <a:p>
                      <a:pPr algn="just"/>
                      <a:r>
                        <a:rPr lang="hr-H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Kabinet: 107</a:t>
                      </a:r>
                    </a:p>
                    <a:p>
                      <a:pPr algn="just"/>
                      <a:r>
                        <a:rPr lang="hr-H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E-pošta: </a:t>
                      </a:r>
                      <a:r>
                        <a:rPr lang="hr-HR" sz="1600" dirty="0">
                          <a:solidFill>
                            <a:srgbClr val="0000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zgrdic@fthm.hr</a:t>
                      </a:r>
                      <a:r>
                        <a:rPr lang="hr-HR" sz="1600" dirty="0">
                          <a:solidFill>
                            <a:srgbClr val="0000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hr-HR" sz="1600" b="0" dirty="0">
                        <a:solidFill>
                          <a:srgbClr val="0000F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Tel: +385 (0)51 294 702</a:t>
                      </a:r>
                    </a:p>
                    <a:p>
                      <a:pPr algn="just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Kabinet: 303</a:t>
                      </a:r>
                    </a:p>
                    <a:p>
                      <a:pPr algn="just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E-pošta: </a:t>
                      </a:r>
                      <a:r>
                        <a:rPr lang="hr-HR" sz="1600" kern="1200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ivana.licul@fthm.hr</a:t>
                      </a:r>
                      <a:r>
                        <a:rPr lang="hr-HR" sz="1600" kern="1200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hr-HR" sz="1600" dirty="0">
                        <a:solidFill>
                          <a:srgbClr val="0000F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27789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1384" y="43123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KONTAKTI</a:t>
            </a:r>
            <a:endParaRPr lang="hr-HR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976774"/>
              </p:ext>
            </p:extLst>
          </p:nvPr>
        </p:nvGraphicFramePr>
        <p:xfrm>
          <a:off x="6276020" y="985716"/>
          <a:ext cx="5541264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0169">
                  <a:extLst>
                    <a:ext uri="{9D8B030D-6E8A-4147-A177-3AD203B41FA5}">
                      <a16:colId xmlns:a16="http://schemas.microsoft.com/office/drawing/2014/main" val="781935640"/>
                    </a:ext>
                  </a:extLst>
                </a:gridCol>
                <a:gridCol w="2501095">
                  <a:extLst>
                    <a:ext uri="{9D8B030D-6E8A-4147-A177-3AD203B41FA5}">
                      <a16:colId xmlns:a16="http://schemas.microsoft.com/office/drawing/2014/main" val="3926208987"/>
                    </a:ext>
                  </a:extLst>
                </a:gridCol>
              </a:tblGrid>
              <a:tr h="1374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PETU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9177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Voditeljica PDS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Tajnica PDS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11549"/>
                  </a:ext>
                </a:extLst>
              </a:tr>
              <a:tr h="723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dr. sc. Ana </a:t>
                      </a:r>
                      <a:r>
                        <a:rPr lang="hr-HR" sz="1600" b="1" dirty="0" err="1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Čuić</a:t>
                      </a:r>
                      <a:r>
                        <a:rPr lang="hr-HR" sz="1600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Tanković, izvanredna profesorica</a:t>
                      </a:r>
                    </a:p>
                    <a:p>
                      <a:pPr algn="just"/>
                      <a:endParaRPr lang="hr-HR" sz="1600" b="1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dr. sc. Tanja Fatur Šikić, docentica</a:t>
                      </a:r>
                      <a:endParaRPr lang="hr-HR" sz="1600" b="1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817365"/>
                  </a:ext>
                </a:extLst>
              </a:tr>
              <a:tr h="936965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Tel: +385 (0)51 294 759</a:t>
                      </a:r>
                    </a:p>
                    <a:p>
                      <a:pPr algn="just"/>
                      <a:r>
                        <a:rPr lang="hr-H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Kabinet: 303</a:t>
                      </a:r>
                    </a:p>
                    <a:p>
                      <a:pPr algn="just"/>
                      <a:r>
                        <a:rPr lang="hr-H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E-pošta: 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anact@fthm.hr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600" dirty="0">
                          <a:solidFill>
                            <a:srgbClr val="0000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hr-HR" sz="1600" b="0" dirty="0">
                        <a:solidFill>
                          <a:srgbClr val="0000F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Tel: +385 (0)51 294 709</a:t>
                      </a:r>
                    </a:p>
                    <a:p>
                      <a:pPr algn="just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Kabinet: 307</a:t>
                      </a:r>
                    </a:p>
                    <a:p>
                      <a:pPr algn="just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E-pošta: </a:t>
                      </a:r>
                      <a:r>
                        <a:rPr lang="hr-HR" sz="1600" kern="1200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tanja.fatur.sikic@fthm.hr</a:t>
                      </a:r>
                      <a:r>
                        <a:rPr lang="hr-HR" sz="1600" kern="1200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</a:t>
                      </a:r>
                      <a:endParaRPr lang="hr-HR" sz="1600" dirty="0">
                        <a:solidFill>
                          <a:srgbClr val="0000F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27789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26685"/>
              </p:ext>
            </p:extLst>
          </p:nvPr>
        </p:nvGraphicFramePr>
        <p:xfrm>
          <a:off x="3395701" y="4365104"/>
          <a:ext cx="4835843" cy="1835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5843">
                  <a:extLst>
                    <a:ext uri="{9D8B030D-6E8A-4147-A177-3AD203B41FA5}">
                      <a16:colId xmlns:a16="http://schemas.microsoft.com/office/drawing/2014/main" val="2865616775"/>
                    </a:ext>
                  </a:extLst>
                </a:gridCol>
              </a:tblGrid>
              <a:tr h="35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Centar za poslijediplomske studije</a:t>
                      </a:r>
                      <a:endParaRPr lang="hr-HR" sz="1600" b="1" i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95413"/>
                  </a:ext>
                </a:extLst>
              </a:tr>
              <a:tr h="412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kern="1200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Nada Bogojević, dipl. </a:t>
                      </a:r>
                      <a:r>
                        <a:rPr lang="hr-HR" sz="1600" b="1" kern="1200" dirty="0" err="1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iur</a:t>
                      </a:r>
                      <a:r>
                        <a:rPr lang="hr-HR" sz="1600" b="1" kern="1200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hr-HR" sz="1600" b="1" i="0" kern="120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25216"/>
                  </a:ext>
                </a:extLst>
              </a:tr>
              <a:tr h="1065450"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Tel: +385 (0)51 294 199</a:t>
                      </a:r>
                    </a:p>
                    <a:p>
                      <a:pPr algn="l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Fax: +385 (0)51 294 226</a:t>
                      </a:r>
                    </a:p>
                    <a:p>
                      <a:pPr algn="l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Kabinet:</a:t>
                      </a:r>
                      <a:r>
                        <a:rPr lang="hr-HR" sz="16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600" i="1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Glas Office</a:t>
                      </a:r>
                      <a:r>
                        <a:rPr lang="hr-HR" sz="16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prizemlje, ulaz u staru zgradu</a:t>
                      </a:r>
                      <a:endParaRPr lang="hr-HR" sz="16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E-pošta</a:t>
                      </a:r>
                      <a:r>
                        <a:rPr lang="hr-HR" sz="1600" kern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 </a:t>
                      </a:r>
                      <a:r>
                        <a:rPr lang="hr-HR" sz="1600" u="sng" kern="1200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uredpds@fthm.hr</a:t>
                      </a:r>
                      <a:r>
                        <a:rPr lang="hr-HR" sz="1600" u="sng" kern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600" kern="1200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600" kern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endParaRPr lang="hr-HR" sz="1600" b="0" i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65212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5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687" y="5644007"/>
            <a:ext cx="12192000" cy="1241377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983432" y="2924944"/>
            <a:ext cx="979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DOBRO DOŠLI </a:t>
            </a:r>
          </a:p>
          <a:p>
            <a:pPr marL="342900" indent="-342900"/>
            <a:r>
              <a:rPr lang="hr-HR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NA NAŠ FAKULTET I NAŠE SVEUČILIŠTE</a:t>
            </a:r>
            <a:r>
              <a:rPr lang="hr-HR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4007"/>
            <a:ext cx="4790703" cy="1241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552" y="5225348"/>
            <a:ext cx="932857" cy="414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776" y="-1611560"/>
            <a:ext cx="7747917" cy="4923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08" y="-2031952"/>
            <a:ext cx="6372200" cy="406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248"/>
            <a:ext cx="12288688" cy="1241376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71464" y="2996952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/>
          </a:p>
        </p:txBody>
      </p:sp>
      <p:sp>
        <p:nvSpPr>
          <p:cNvPr id="49" name="Date Placeholder 10"/>
          <p:cNvSpPr txBox="1">
            <a:spLocks/>
          </p:cNvSpPr>
          <p:nvPr/>
        </p:nvSpPr>
        <p:spPr>
          <a:xfrm>
            <a:off x="1991544" y="3133861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a-IN" sz="3200" b="1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O</a:t>
            </a:r>
            <a:r>
              <a:rPr lang="hr-HR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SNOVNE INFORMACIJE O 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DOKTORSKIM STUDIJIMA NA FMTU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896200" y="5949280"/>
            <a:ext cx="0" cy="7200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Date Placeholder 10"/>
          <p:cNvSpPr txBox="1">
            <a:spLocks/>
          </p:cNvSpPr>
          <p:nvPr/>
        </p:nvSpPr>
        <p:spPr>
          <a:xfrm>
            <a:off x="479376" y="5733256"/>
            <a:ext cx="3096344" cy="100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a-IN" sz="1400" b="1" dirty="0">
                <a:solidFill>
                  <a:schemeClr val="bg1"/>
                </a:solidFill>
                <a:latin typeface="Calibri Light" panose="020F0302020204030204" pitchFamily="34" charset="0"/>
                <a:cs typeface="Arial"/>
              </a:rPr>
              <a:t>Kontakt informacije:</a:t>
            </a:r>
          </a:p>
          <a:p>
            <a:endParaRPr lang="ta-IN" sz="500" b="1" dirty="0">
              <a:solidFill>
                <a:schemeClr val="bg1"/>
              </a:solidFill>
              <a:latin typeface="Calibri Light" panose="020F0302020204030204" pitchFamily="34" charset="0"/>
              <a:cs typeface="Arial"/>
            </a:endParaRPr>
          </a:p>
          <a:p>
            <a:r>
              <a:rPr lang="ta-IN" sz="1400" dirty="0">
                <a:solidFill>
                  <a:schemeClr val="bg1"/>
                </a:solidFill>
                <a:latin typeface="Calibri Light" panose="020F0302020204030204" pitchFamily="34" charset="0"/>
                <a:cs typeface="Arial"/>
              </a:rPr>
              <a:t>A: Primorska 4</a:t>
            </a:r>
            <a:r>
              <a:rPr lang="hr-H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ta-IN" sz="1400" dirty="0">
                <a:solidFill>
                  <a:schemeClr val="bg1"/>
                </a:solidFill>
                <a:latin typeface="Calibri Light" panose="020F0302020204030204" pitchFamily="34" charset="0"/>
                <a:cs typeface="Arial"/>
              </a:rPr>
              <a:t>, 51410 Opatija</a:t>
            </a:r>
          </a:p>
          <a:p>
            <a:r>
              <a:rPr lang="ta-IN" sz="1400" dirty="0">
                <a:solidFill>
                  <a:schemeClr val="bg1"/>
                </a:solidFill>
                <a:latin typeface="Calibri Light" panose="020F0302020204030204" pitchFamily="34" charset="0"/>
                <a:cs typeface="Arial"/>
              </a:rPr>
              <a:t>T: +385 (0)51 294 </a:t>
            </a:r>
            <a:r>
              <a:rPr lang="hr-H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199</a:t>
            </a:r>
            <a:endParaRPr lang="ta-IN" sz="1400" dirty="0">
              <a:solidFill>
                <a:schemeClr val="bg1"/>
              </a:solidFill>
              <a:latin typeface="Calibri Light" panose="020F0302020204030204" pitchFamily="34" charset="0"/>
              <a:cs typeface="Arial"/>
            </a:endParaRPr>
          </a:p>
          <a:p>
            <a:r>
              <a:rPr lang="ta-IN" sz="1400" dirty="0">
                <a:solidFill>
                  <a:schemeClr val="bg1"/>
                </a:solidFill>
                <a:latin typeface="Calibri Light" panose="020F0302020204030204" pitchFamily="34" charset="0"/>
                <a:cs typeface="Arial"/>
              </a:rPr>
              <a:t>E: </a:t>
            </a:r>
            <a:r>
              <a:rPr lang="hr-H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uredpds@fthm.hr</a:t>
            </a:r>
            <a:endParaRPr lang="ta-IN" sz="1400" dirty="0">
              <a:solidFill>
                <a:schemeClr val="bg1"/>
              </a:solidFill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1343472" y="5589240"/>
            <a:ext cx="9577064" cy="7200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/>
              <a:t>  </a:t>
            </a:r>
            <a:endParaRPr lang="hr-HR" dirty="0"/>
          </a:p>
        </p:txBody>
      </p:sp>
      <p:sp>
        <p:nvSpPr>
          <p:cNvPr id="16" name="Date Placeholder 10"/>
          <p:cNvSpPr txBox="1">
            <a:spLocks/>
          </p:cNvSpPr>
          <p:nvPr/>
        </p:nvSpPr>
        <p:spPr>
          <a:xfrm>
            <a:off x="8242210" y="5755468"/>
            <a:ext cx="2304256" cy="100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a-IN" sz="1400" b="1" dirty="0">
                <a:solidFill>
                  <a:srgbClr val="FFFFFF"/>
                </a:solidFill>
                <a:latin typeface="Calibri Light" panose="020F0302020204030204" pitchFamily="34" charset="0"/>
                <a:cs typeface="Arial"/>
              </a:rPr>
              <a:t>Mjesto: </a:t>
            </a:r>
            <a:r>
              <a:rPr lang="ta-IN" sz="1400" dirty="0">
                <a:solidFill>
                  <a:srgbClr val="FFFFFF"/>
                </a:solidFill>
                <a:latin typeface="Calibri Light" panose="020F0302020204030204" pitchFamily="34" charset="0"/>
                <a:cs typeface="Arial"/>
              </a:rPr>
              <a:t>Opatija</a:t>
            </a:r>
          </a:p>
          <a:p>
            <a:endParaRPr lang="ta-IN" sz="1400" dirty="0">
              <a:solidFill>
                <a:srgbClr val="FFFFFF"/>
              </a:solidFill>
              <a:latin typeface="Calibri Light" panose="020F0302020204030204" pitchFamily="34" charset="0"/>
              <a:cs typeface="Arial"/>
            </a:endParaRPr>
          </a:p>
          <a:p>
            <a:r>
              <a:rPr lang="ta-IN" sz="1400" b="1" dirty="0">
                <a:solidFill>
                  <a:srgbClr val="FFFFFF"/>
                </a:solidFill>
                <a:latin typeface="Calibri Light" panose="020F0302020204030204" pitchFamily="34" charset="0"/>
                <a:cs typeface="Arial"/>
              </a:rPr>
              <a:t>Datum: </a:t>
            </a:r>
            <a:r>
              <a:rPr lang="hr-HR" sz="1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prosinac 2024.</a:t>
            </a:r>
            <a:endParaRPr lang="ta-IN" sz="1400" dirty="0">
              <a:solidFill>
                <a:srgbClr val="FFFFFF"/>
              </a:solidFill>
              <a:latin typeface="Calibri Light" panose="020F0302020204030204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-2031952"/>
            <a:ext cx="6372200" cy="40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776" y="-1611560"/>
            <a:ext cx="7747917" cy="49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158" y="570498"/>
            <a:ext cx="3851920" cy="2964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558" y="3551602"/>
            <a:ext cx="3876906" cy="2907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328"/>
            <a:ext cx="12192000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/>
              <a:t> </a:t>
            </a:r>
            <a:endParaRPr lang="hr-HR" dirty="0"/>
          </a:p>
        </p:txBody>
      </p:sp>
      <p:sp>
        <p:nvSpPr>
          <p:cNvPr id="21" name="Rectangle 20"/>
          <p:cNvSpPr/>
          <p:nvPr/>
        </p:nvSpPr>
        <p:spPr>
          <a:xfrm>
            <a:off x="1401089" y="6309320"/>
            <a:ext cx="9283302" cy="7200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/>
              <a:t>  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524000" y="836712"/>
            <a:ext cx="91805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35246" r="8664" b="37589"/>
          <a:stretch>
            <a:fillRect/>
          </a:stretch>
        </p:blipFill>
        <p:spPr bwMode="auto">
          <a:xfrm>
            <a:off x="335360" y="-16015"/>
            <a:ext cx="2928798" cy="7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343472" y="6381328"/>
            <a:ext cx="943304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10"/>
          <p:cNvSpPr txBox="1">
            <a:spLocks/>
          </p:cNvSpPr>
          <p:nvPr/>
        </p:nvSpPr>
        <p:spPr>
          <a:xfrm>
            <a:off x="22503" y="6512753"/>
            <a:ext cx="273630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a-IN" dirty="0">
                <a:solidFill>
                  <a:srgbClr val="D9D9D9">
                    <a:alpha val="40000"/>
                  </a:srgbClr>
                </a:solidFill>
                <a:latin typeface="Arial"/>
                <a:cs typeface="Arial"/>
              </a:rPr>
              <a:t>www.fthm.uniri.hr</a:t>
            </a:r>
            <a:endParaRPr lang="hr-HR" dirty="0">
              <a:solidFill>
                <a:srgbClr val="D9D9D9">
                  <a:alpha val="4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 rot="10800000">
            <a:off x="785540" y="980727"/>
            <a:ext cx="3096344" cy="419457"/>
          </a:xfrm>
          <a:prstGeom prst="round2SameRect">
            <a:avLst/>
          </a:prstGeom>
          <a:solidFill>
            <a:schemeClr val="bg1">
              <a:lumMod val="65000"/>
              <a:alpha val="13000"/>
            </a:schemeClr>
          </a:solidFill>
        </p:spPr>
        <p:txBody>
          <a:bodyPr wrap="square">
            <a:spAutoFit/>
          </a:bodyPr>
          <a:lstStyle/>
          <a:p>
            <a:endParaRPr lang="en-US" sz="2000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0" y="836712"/>
            <a:ext cx="8748464" cy="7200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/>
              <a:t>  </a:t>
            </a:r>
            <a:endParaRPr lang="hr-HR" dirty="0"/>
          </a:p>
        </p:txBody>
      </p:sp>
      <p:sp>
        <p:nvSpPr>
          <p:cNvPr id="33" name="Rectangle 32"/>
          <p:cNvSpPr/>
          <p:nvPr/>
        </p:nvSpPr>
        <p:spPr>
          <a:xfrm>
            <a:off x="779979" y="1046658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400" dirty="0">
                <a:solidFill>
                  <a:schemeClr val="bg1">
                    <a:lumMod val="8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ta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FMTU –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ta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godina tradicije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83160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85540" y="1626878"/>
            <a:ext cx="3816424" cy="4250394"/>
          </a:xfrm>
          <a:prstGeom prst="rect">
            <a:avLst/>
          </a:prstGeom>
          <a:solidFill>
            <a:schemeClr val="tx2">
              <a:lumMod val="75000"/>
              <a:alpha val="78000"/>
            </a:schemeClr>
          </a:solidFill>
          <a:ln w="50800">
            <a:solidFill>
              <a:schemeClr val="bg1">
                <a:lumMod val="75000"/>
                <a:alpha val="7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700"/>
              </a:spcAft>
              <a:buFont typeface="Arial"/>
              <a:buChar char="•"/>
            </a:pPr>
            <a:r>
              <a:rPr lang="ta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1960. god. osniva se Viša ekonomska škola ugostiteljskog smjera</a:t>
            </a:r>
          </a:p>
          <a:p>
            <a:pPr marL="171450" indent="-171450">
              <a:lnSpc>
                <a:spcPct val="120000"/>
              </a:lnSpc>
              <a:spcAft>
                <a:spcPts val="700"/>
              </a:spcAft>
              <a:buFont typeface="Arial"/>
              <a:buChar char="•"/>
            </a:pPr>
            <a:r>
              <a:rPr lang="ta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1969. god. prerasta u Odjel za ugostiteljstvo i turizam Ekonomskog fakulteta u Rijeci</a:t>
            </a:r>
          </a:p>
          <a:p>
            <a:pPr marL="171450" indent="-171450">
              <a:lnSpc>
                <a:spcPct val="120000"/>
              </a:lnSpc>
              <a:spcAft>
                <a:spcPts val="700"/>
              </a:spcAft>
              <a:buFont typeface="Arial"/>
              <a:buChar char="•"/>
            </a:pPr>
            <a:r>
              <a:rPr lang="ta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1974. nastaje Hotelijerski fakultet Opatija</a:t>
            </a:r>
          </a:p>
          <a:p>
            <a:pPr marL="171450" indent="-171450">
              <a:lnSpc>
                <a:spcPct val="120000"/>
              </a:lnSpc>
              <a:spcAft>
                <a:spcPts val="700"/>
              </a:spcAft>
              <a:buFont typeface="Arial"/>
              <a:buChar char="•"/>
            </a:pPr>
            <a:r>
              <a:rPr lang="ta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1999. god. fakultet mijenja naziv u Fakultet za turistički i hotelski menadžment</a:t>
            </a:r>
            <a:endParaRPr lang="hr-H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700"/>
              </a:spcAft>
              <a:buFont typeface="Arial"/>
              <a:buChar char="•"/>
            </a:pPr>
            <a:r>
              <a:rPr lang="hr-H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2000. god. otvara Studijski centar u Zaboku</a:t>
            </a:r>
            <a:endParaRPr lang="ta-I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700"/>
              </a:spcAft>
              <a:buFont typeface="Arial"/>
              <a:buChar char="•"/>
            </a:pPr>
            <a:r>
              <a:rPr lang="ta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2008. god. </a:t>
            </a:r>
            <a:r>
              <a:rPr lang="ta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Fakultet za menadžment u turizmu i ugostiteljstvu FMTU</a:t>
            </a:r>
            <a:endParaRPr lang="hr-H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700"/>
              </a:spcAft>
              <a:buFont typeface="Arial"/>
              <a:buChar char="•"/>
            </a:pP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akademskoj godini 2020./2021. - prvi studenti u novoj zgradi</a:t>
            </a:r>
            <a:endParaRPr lang="ta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7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697" t="20175" r="61644" b="822"/>
          <a:stretch/>
        </p:blipFill>
        <p:spPr>
          <a:xfrm>
            <a:off x="7824192" y="2057401"/>
            <a:ext cx="2592288" cy="3920067"/>
          </a:xfrm>
          <a:prstGeom prst="rect">
            <a:avLst/>
          </a:prstGeom>
          <a:solidFill>
            <a:schemeClr val="bg1">
              <a:lumMod val="85000"/>
              <a:alpha val="29000"/>
            </a:schemeClr>
          </a:solidFill>
          <a:ln w="50800">
            <a:solidFill>
              <a:schemeClr val="bg1">
                <a:lumMod val="85000"/>
                <a:alpha val="70000"/>
              </a:schemeClr>
            </a:solidFill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875420" y="1735089"/>
            <a:ext cx="2736304" cy="4392488"/>
          </a:xfrm>
          <a:prstGeom prst="roundRect">
            <a:avLst>
              <a:gd name="adj" fmla="val 2407"/>
            </a:avLst>
          </a:prstGeom>
          <a:solidFill>
            <a:schemeClr val="bg1">
              <a:lumMod val="85000"/>
              <a:alpha val="13000"/>
            </a:schemeClr>
          </a:solidFill>
          <a:ln w="3175">
            <a:solidFill>
              <a:schemeClr val="bg1">
                <a:lumMod val="65000"/>
                <a:alpha val="55000"/>
              </a:schemeClr>
            </a:solidFill>
          </a:ln>
          <a:effectLst>
            <a:outerShdw blurRad="40000" dist="23000" dir="5400000" rotWithShape="0">
              <a:schemeClr val="bg1">
                <a:lumMod val="9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81328"/>
            <a:ext cx="12192000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/>
              <a:t> </a:t>
            </a:r>
            <a:endParaRPr lang="hr-HR" dirty="0"/>
          </a:p>
        </p:txBody>
      </p:sp>
      <p:sp>
        <p:nvSpPr>
          <p:cNvPr id="21" name="Rectangle 20"/>
          <p:cNvSpPr/>
          <p:nvPr/>
        </p:nvSpPr>
        <p:spPr>
          <a:xfrm>
            <a:off x="1401089" y="6309320"/>
            <a:ext cx="9283302" cy="7200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/>
              <a:t>  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0" y="17518"/>
            <a:ext cx="12192000" cy="836712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524000" y="836712"/>
            <a:ext cx="91805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35246" r="8664" b="37589"/>
          <a:stretch>
            <a:fillRect/>
          </a:stretch>
        </p:blipFill>
        <p:spPr bwMode="auto">
          <a:xfrm>
            <a:off x="191344" y="22451"/>
            <a:ext cx="2928798" cy="7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343472" y="6381328"/>
            <a:ext cx="943304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10"/>
          <p:cNvSpPr txBox="1">
            <a:spLocks/>
          </p:cNvSpPr>
          <p:nvPr/>
        </p:nvSpPr>
        <p:spPr>
          <a:xfrm>
            <a:off x="155848" y="6489340"/>
            <a:ext cx="273630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a-IN" dirty="0">
                <a:solidFill>
                  <a:srgbClr val="D9D9D9">
                    <a:alpha val="40000"/>
                  </a:srgbClr>
                </a:solidFill>
                <a:latin typeface="Arial"/>
                <a:cs typeface="Arial"/>
              </a:rPr>
              <a:t>www.fthm.uniri.hr</a:t>
            </a:r>
            <a:endParaRPr lang="hr-HR" dirty="0">
              <a:solidFill>
                <a:srgbClr val="D9D9D9">
                  <a:alpha val="4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 rot="10800000">
            <a:off x="2135560" y="908719"/>
            <a:ext cx="3096344" cy="419457"/>
          </a:xfrm>
          <a:prstGeom prst="round2SameRect">
            <a:avLst/>
          </a:prstGeom>
          <a:solidFill>
            <a:schemeClr val="bg1">
              <a:lumMod val="65000"/>
              <a:alpha val="13000"/>
            </a:schemeClr>
          </a:solidFill>
        </p:spPr>
        <p:txBody>
          <a:bodyPr wrap="square">
            <a:spAutoFit/>
          </a:bodyPr>
          <a:lstStyle/>
          <a:p>
            <a:endParaRPr lang="en-US" sz="2000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0" y="836712"/>
            <a:ext cx="8748464" cy="7200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/>
              <a:t>  </a:t>
            </a:r>
            <a:endParaRPr lang="hr-HR" dirty="0"/>
          </a:p>
        </p:txBody>
      </p:sp>
      <p:sp>
        <p:nvSpPr>
          <p:cNvPr id="33" name="Rectangle 32"/>
          <p:cNvSpPr/>
          <p:nvPr/>
        </p:nvSpPr>
        <p:spPr>
          <a:xfrm>
            <a:off x="2135560" y="930207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400" dirty="0">
                <a:solidFill>
                  <a:schemeClr val="bg1">
                    <a:lumMod val="8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PODRUČJE DJELOVANJA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0453" t="-416" r="35692" b="416"/>
          <a:stretch/>
        </p:blipFill>
        <p:spPr>
          <a:xfrm>
            <a:off x="911424" y="2057401"/>
            <a:ext cx="2592288" cy="3960440"/>
          </a:xfrm>
          <a:prstGeom prst="rect">
            <a:avLst/>
          </a:prstGeom>
          <a:solidFill>
            <a:schemeClr val="bg1">
              <a:lumMod val="85000"/>
              <a:alpha val="29000"/>
            </a:schemeClr>
          </a:solidFill>
          <a:ln w="50800">
            <a:solidFill>
              <a:schemeClr val="bg1">
                <a:lumMod val="85000"/>
                <a:alpha val="70000"/>
              </a:schemeClr>
            </a:solidFill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857418" y="168513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Visoko obrazovanje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84576" y="1655907"/>
            <a:ext cx="2736304" cy="4392488"/>
          </a:xfrm>
          <a:prstGeom prst="roundRect">
            <a:avLst>
              <a:gd name="adj" fmla="val 2407"/>
            </a:avLst>
          </a:prstGeom>
          <a:solidFill>
            <a:schemeClr val="bg1">
              <a:lumMod val="85000"/>
              <a:alpha val="13000"/>
            </a:schemeClr>
          </a:solidFill>
          <a:ln w="3175">
            <a:solidFill>
              <a:schemeClr val="bg1">
                <a:lumMod val="65000"/>
                <a:alpha val="55000"/>
              </a:schemeClr>
            </a:solidFill>
          </a:ln>
          <a:effectLst>
            <a:outerShdw blurRad="40000" dist="23000" dir="5400000" rotWithShape="0">
              <a:schemeClr val="bg1">
                <a:lumMod val="9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7752184" y="1700808"/>
            <a:ext cx="2736304" cy="4392488"/>
          </a:xfrm>
          <a:prstGeom prst="roundRect">
            <a:avLst>
              <a:gd name="adj" fmla="val 2407"/>
            </a:avLst>
          </a:prstGeom>
          <a:solidFill>
            <a:schemeClr val="bg1">
              <a:lumMod val="85000"/>
              <a:alpha val="13000"/>
            </a:schemeClr>
          </a:solidFill>
          <a:ln w="3175">
            <a:solidFill>
              <a:schemeClr val="bg1">
                <a:lumMod val="65000"/>
                <a:alpha val="55000"/>
              </a:schemeClr>
            </a:solidFill>
          </a:ln>
          <a:effectLst>
            <a:outerShdw blurRad="40000" dist="23000" dir="5400000" rotWithShape="0">
              <a:schemeClr val="bg1">
                <a:lumMod val="9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401344" y="1689822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Znanstveno-istraživački rad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52184" y="1700809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Suradnja s gospodarstvom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5167" t="4500" r="23676" b="1000"/>
          <a:stretch/>
        </p:blipFill>
        <p:spPr>
          <a:xfrm>
            <a:off x="4423048" y="2057401"/>
            <a:ext cx="2587269" cy="3960440"/>
          </a:xfrm>
          <a:prstGeom prst="rect">
            <a:avLst/>
          </a:prstGeom>
          <a:solidFill>
            <a:schemeClr val="bg1">
              <a:lumMod val="85000"/>
              <a:alpha val="29000"/>
            </a:schemeClr>
          </a:solidFill>
          <a:ln w="50800">
            <a:solidFill>
              <a:schemeClr val="bg1">
                <a:lumMod val="85000"/>
                <a:alpha val="70000"/>
              </a:schemeClr>
            </a:solidFill>
          </a:ln>
          <a:effectLst/>
        </p:spPr>
      </p:pic>
      <p:sp>
        <p:nvSpPr>
          <p:cNvPr id="42" name="Rectangle 41"/>
          <p:cNvSpPr/>
          <p:nvPr/>
        </p:nvSpPr>
        <p:spPr>
          <a:xfrm>
            <a:off x="1006951" y="4819710"/>
            <a:ext cx="2160240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200" dirty="0" err="1">
                <a:solidFill>
                  <a:srgbClr val="595959"/>
                </a:solidFill>
                <a:latin typeface="Calibri"/>
                <a:cs typeface="Calibri"/>
              </a:rPr>
              <a:t>Prijediplosmki</a:t>
            </a:r>
            <a:r>
              <a:rPr lang="hr-HR" sz="1200" dirty="0">
                <a:solidFill>
                  <a:srgbClr val="595959"/>
                </a:solidFill>
                <a:latin typeface="Calibri"/>
                <a:cs typeface="Calibri"/>
              </a:rPr>
              <a:t> studij</a:t>
            </a:r>
          </a:p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200" dirty="0">
                <a:solidFill>
                  <a:srgbClr val="595959"/>
                </a:solidFill>
                <a:latin typeface="Calibri"/>
                <a:cs typeface="Calibri"/>
              </a:rPr>
              <a:t>Diplomski studij</a:t>
            </a:r>
          </a:p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a-IN" sz="1200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lang="hr-HR" sz="1200" dirty="0">
                <a:solidFill>
                  <a:srgbClr val="595959"/>
                </a:solidFill>
                <a:latin typeface="Calibri"/>
                <a:cs typeface="Calibri"/>
              </a:rPr>
              <a:t>pecijalistički studij</a:t>
            </a:r>
          </a:p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200" dirty="0">
                <a:solidFill>
                  <a:srgbClr val="595959"/>
                </a:solidFill>
                <a:latin typeface="Calibri"/>
                <a:cs typeface="Calibri"/>
              </a:rPr>
              <a:t>Doktorski studij</a:t>
            </a:r>
          </a:p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a-IN" sz="1200" dirty="0">
                <a:solidFill>
                  <a:srgbClr val="595959"/>
                </a:solidFill>
                <a:latin typeface="Calibri"/>
                <a:cs typeface="Calibri"/>
              </a:rPr>
              <a:t>Cj</a:t>
            </a:r>
            <a:r>
              <a:rPr lang="hr-HR" sz="1200" dirty="0">
                <a:solidFill>
                  <a:srgbClr val="595959"/>
                </a:solidFill>
                <a:latin typeface="Calibri"/>
                <a:cs typeface="Calibri"/>
              </a:rPr>
              <a:t>eloživotno obrazovanje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20353" y="4725144"/>
            <a:ext cx="2160240" cy="104644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1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Znanstveni projekti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Calibri"/>
                <a:ea typeface="Wingdings"/>
                <a:cs typeface="Calibri"/>
                <a:sym typeface="Wingdings"/>
              </a:rPr>
              <a:t>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Znanstveni časopis THM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Calibri"/>
                <a:ea typeface="Wingdings"/>
                <a:cs typeface="Calibri"/>
                <a:sym typeface="Wingdings"/>
              </a:rPr>
              <a:t>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Znanstveni skupovi</a:t>
            </a:r>
          </a:p>
          <a:p>
            <a:pPr algn="just"/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/>
            <a:endParaRPr lang="ta-IN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24192" y="4725144"/>
            <a:ext cx="216024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1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ta-IN" sz="1100" dirty="0">
                <a:solidFill>
                  <a:schemeClr val="bg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ta-I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Stručni projekti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Calibri"/>
                <a:ea typeface="Wingdings"/>
                <a:cs typeface="Calibri"/>
                <a:sym typeface="Wingdings"/>
              </a:rPr>
              <a:t>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Projekti EU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ta-IN" sz="1200" dirty="0">
                <a:solidFill>
                  <a:schemeClr val="bg1">
                    <a:lumMod val="75000"/>
                  </a:schemeClr>
                </a:solidFill>
                <a:latin typeface="Calibri"/>
                <a:ea typeface="Wingdings"/>
                <a:cs typeface="Calibri"/>
                <a:sym typeface="Wingdings"/>
              </a:rPr>
              <a:t></a:t>
            </a:r>
            <a:r>
              <a:rPr lang="ta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Savjetovanja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/>
            <a:endParaRPr lang="ta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hr-HR" sz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51784" y="4725145"/>
            <a:ext cx="63624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04184" y="4725145"/>
            <a:ext cx="63624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39816" y="4725145"/>
            <a:ext cx="63624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12496" y="4717594"/>
            <a:ext cx="63624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64896" y="4717594"/>
            <a:ext cx="63624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00528" y="4717594"/>
            <a:ext cx="63624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056440" y="4725145"/>
            <a:ext cx="63624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208840" y="4725145"/>
            <a:ext cx="63624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344472" y="4725145"/>
            <a:ext cx="63624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83160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135560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71192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35488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87888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23520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87816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40216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175848" y="2132857"/>
            <a:ext cx="72008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ta-IN" sz="300" dirty="0">
              <a:solidFill>
                <a:srgbClr val="595959"/>
              </a:solidFill>
              <a:latin typeface="Calibri"/>
              <a:cs typeface="Calibri"/>
            </a:endParaRPr>
          </a:p>
          <a:p>
            <a:pPr algn="just"/>
            <a:endParaRPr lang="hr-HR" sz="3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99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0"/>
          <p:cNvSpPr txBox="1">
            <a:spLocks/>
          </p:cNvSpPr>
          <p:nvPr/>
        </p:nvSpPr>
        <p:spPr>
          <a:xfrm>
            <a:off x="2423592" y="188640"/>
            <a:ext cx="568863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1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27080"/>
            <a:ext cx="12191999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Date Placeholder 10"/>
          <p:cNvSpPr txBox="1">
            <a:spLocks/>
          </p:cNvSpPr>
          <p:nvPr/>
        </p:nvSpPr>
        <p:spPr>
          <a:xfrm>
            <a:off x="623392" y="585413"/>
            <a:ext cx="972108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DOKTORSKI STUDIJI NA FMTU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43472" y="6453336"/>
            <a:ext cx="943304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10"/>
          <p:cNvSpPr txBox="1">
            <a:spLocks/>
          </p:cNvSpPr>
          <p:nvPr/>
        </p:nvSpPr>
        <p:spPr>
          <a:xfrm>
            <a:off x="479376" y="1808859"/>
            <a:ext cx="11161240" cy="4011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buAutoNum type="arabicPeriod"/>
            </a:pPr>
            <a:r>
              <a:rPr lang="hr-HR" sz="18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POSLOVNA EKONOMIJA U TURIZMU I UGOSTITELJSTVU  (PETU)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hr-HR" sz="18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MENADŽMENT ODRŽIVOG RAZVOJA (MOR)</a:t>
            </a:r>
            <a:endParaRPr lang="hr-HR" sz="18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hr-HR" sz="1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Trajanje: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godine, 180 ECTS bodova</a:t>
            </a:r>
            <a:endParaRPr lang="hr-HR" sz="1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Studij u redovitom statusu (u sklopu pune nastavne satnice) ili u izvanrednom statusu (u sklopu pune ili prilagođene nastavne satnice)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Puni akademski stupanj: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doktor znanosti </a:t>
            </a:r>
            <a:r>
              <a:rPr lang="hr-H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odnosno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doktorica znanosti </a:t>
            </a:r>
            <a:r>
              <a:rPr lang="hr-H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iz znanstvenog područja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društvenih znanosti</a:t>
            </a:r>
            <a:r>
              <a:rPr lang="hr-H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znanstvenog polja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ekonomija</a:t>
            </a: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hr-HR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Zakon o visokom obrazovanju i znanstvenoj djelatnosti, NN 119/2022) </a:t>
            </a:r>
            <a:endParaRPr lang="hr-HR" sz="1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hr-HR" sz="1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1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551384" y="548680"/>
            <a:ext cx="5920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hr-HR" sz="2800" b="1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Izdvojene Informacije iz pravilnika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4983"/>
              </p:ext>
            </p:extLst>
          </p:nvPr>
        </p:nvGraphicFramePr>
        <p:xfrm>
          <a:off x="263352" y="1130163"/>
          <a:ext cx="11809312" cy="539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2">
                  <a:extLst>
                    <a:ext uri="{9D8B030D-6E8A-4147-A177-3AD203B41FA5}">
                      <a16:colId xmlns:a16="http://schemas.microsoft.com/office/drawing/2014/main" val="2132454695"/>
                    </a:ext>
                  </a:extLst>
                </a:gridCol>
              </a:tblGrid>
              <a:tr h="468052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18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Student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u izvanrednom statusu ima mogućnost upisa </a:t>
                      </a: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 – 60 ECTS-a 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 akademskoj godini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Doktorski studij traje najmanje 3 godine pri čemu je student dužan završiti studij najkasnije u roku koji je dvostruko dulji od trajanja studija. U vrijeme trajanja studija ne uračunava se vrijeme odobrenog mirovanja prava i obveza. </a:t>
                      </a:r>
                      <a:endParaRPr lang="hr-HR" sz="1800" b="1" baseline="0" dirty="0">
                        <a:solidFill>
                          <a:srgbClr val="FFC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Najkasnije 60 dana od upisa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studentu se </a:t>
                      </a: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imenuje mentor 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(po potrebi i </a:t>
                      </a: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komentor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 ili </a:t>
                      </a: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savjetnik</a:t>
                      </a:r>
                      <a:endParaRPr lang="hr-HR" sz="1800" b="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hr-HR" sz="18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Mentor i </a:t>
                      </a:r>
                      <a:r>
                        <a:rPr lang="hr-HR" sz="1800" b="0" i="0" u="none" strike="noStrike" kern="1200" baseline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komentor</a:t>
                      </a:r>
                      <a:r>
                        <a:rPr lang="hr-HR" sz="18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ili savjetnik pomažu studentu u oblikovanju programa doktorskog studija, upućuju studenta u literaturu i u primjenu odgovarajućih znanstveno-istraživačkih metoda, pomažu studentu u izboru teme, izradi doktorskog rada i procjenjuju njegov napredak u znanstveno istraživačkom radu.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Jednom godišnje</a:t>
                      </a:r>
                      <a:r>
                        <a:rPr lang="hr-HR" sz="18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student podnosi </a:t>
                      </a: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izvješće o svom radu 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Vijeću doktorskog studija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Student može podnijeti </a:t>
                      </a: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Prijavu teme doktorskog rada nakon što je položio sve premete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(temeljne, obvezne i/ili izborne) koje je upisao na I. godini studija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Jednom godišnje 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student </a:t>
                      </a:r>
                      <a:r>
                        <a:rPr lang="hr-HR" sz="1800" b="1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javno prezentira napredak u istraživanju 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 okviru doktorskog rada.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18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 temelju zamolbe student ima pravo u iznimnim i opravdanim slučajevima pokrenuti status </a:t>
                      </a:r>
                      <a:r>
                        <a:rPr lang="hr-HR" sz="1800" b="1" i="0" baseline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mirovanja studentskih obveza (Centar za poslijediplomske studije)</a:t>
                      </a:r>
                      <a:endParaRPr lang="hr-HR" sz="1800" b="1" i="1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724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6527080"/>
            <a:ext cx="12192000" cy="358304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551384" y="6206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800" b="1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Doktorski RAD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336" y="1201959"/>
            <a:ext cx="12072664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Studentu se imenuje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mentor i komentor/savjetnik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u skladu s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poljem znanstvenog istraživanja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Doktorski rad piše se na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hrvatskom ili engleskom jeziku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Doktorski rad može se predati na ocjenu i prihvatiti za obranu kao:</a:t>
            </a:r>
          </a:p>
          <a:p>
            <a:pPr marL="720725" indent="-3651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tradicionalni (monografski) doktorski rad </a:t>
            </a:r>
          </a:p>
          <a:p>
            <a:pPr marL="720725" indent="-3651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temeljen na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objavljenim znanstvenim radovima (skandinavski model)</a:t>
            </a:r>
          </a:p>
          <a:p>
            <a:pPr marL="361950" indent="-361950">
              <a:lnSpc>
                <a:spcPct val="150000"/>
              </a:lnSpc>
              <a:buAutoNum type="arabicPeriod" startAt="4"/>
              <a:defRPr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Doktorski rad temeljen na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objavljenim znanstvenim radovima (skandinavski model)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sadrži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minimalno tri znanstvena rada objavljena u znanstvenim časopisima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koji su indeksirani u </a:t>
            </a:r>
            <a:r>
              <a:rPr lang="hr-HR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WoSCC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ili </a:t>
            </a:r>
            <a:r>
              <a:rPr lang="hr-HR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Scopus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bazi od kojih barem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jedan u časopisu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koji se prema faktoru odjeka svrstava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 prvi ili drugi </a:t>
            </a:r>
            <a:r>
              <a:rPr lang="hr-HR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kvartil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(Q1 ili Q2 u</a:t>
            </a:r>
            <a:r>
              <a:rPr lang="hr-HR" dirty="0"/>
              <a:t>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kojima je doktorand jedini autor ili prvi autor, pri čemu koautor(i) mogu biti isključivo mentor (i/ili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komentor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hr-HR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1950" indent="-361950">
              <a:lnSpc>
                <a:spcPct val="150000"/>
              </a:lnSpc>
              <a:buAutoNum type="arabicPeriod" startAt="5"/>
              <a:defRPr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Studij završava ispunjenjem svih propisanih uvjeta i javnom obranom doktorskog rada čime se stječe akademski stupanj</a:t>
            </a:r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doktora znanosti iz znanstvenog područja društvenih znanosti, polja ekonomije  </a:t>
            </a:r>
          </a:p>
          <a:p>
            <a:pPr marL="361950" indent="-361950">
              <a:lnSpc>
                <a:spcPct val="150000"/>
              </a:lnSpc>
              <a:buAutoNum type="arabicPeriod" startAt="5"/>
              <a:defRPr/>
            </a:pPr>
            <a:r>
              <a:rPr lang="hr-H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Doktorski rad je javan 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(objavljuje se u skladu s CC BY (Creative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Commons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) licencom koja osigurava zadržavanje autorskih prava).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3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587829"/>
            <a:ext cx="12192000" cy="268728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r-HR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59075"/>
              </p:ext>
            </p:extLst>
          </p:nvPr>
        </p:nvGraphicFramePr>
        <p:xfrm>
          <a:off x="551384" y="1112495"/>
          <a:ext cx="11161240" cy="590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250591735"/>
                    </a:ext>
                  </a:extLst>
                </a:gridCol>
              </a:tblGrid>
              <a:tr h="304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1800" b="1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 Polaganje obveznih i izbornih kolegija </a:t>
                      </a:r>
                      <a:r>
                        <a:rPr lang="hr-HR" sz="1800" b="0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(min. 30 ECTS)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86909"/>
                  </a:ext>
                </a:extLst>
              </a:tr>
              <a:tr h="109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1800" b="1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 Druge izborne aktivnosti </a:t>
                      </a:r>
                      <a:r>
                        <a:rPr lang="hr-HR" sz="1800" b="0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(10-60 ECTS)</a:t>
                      </a:r>
                    </a:p>
                    <a:p>
                      <a:pPr marL="1257300" lvl="2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podučavanje i prijenos znanja</a:t>
                      </a:r>
                    </a:p>
                    <a:p>
                      <a:pPr marL="1257300" lvl="2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prezentacije znanstvenih rezultata na domaćim i međunarodnim znanstvenim skupovima</a:t>
                      </a:r>
                    </a:p>
                    <a:p>
                      <a:pPr marL="1257300" lvl="2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pisanje znanstvenih radova i sl. </a:t>
                      </a:r>
                      <a:endParaRPr lang="hr-HR" sz="1800" b="0" noProof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836252"/>
                  </a:ext>
                </a:extLst>
              </a:tr>
              <a:tr h="1803424">
                <a:tc>
                  <a:txBody>
                    <a:bodyPr/>
                    <a:lstStyle/>
                    <a:p>
                      <a:pPr marL="180975" marR="0" lvl="2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 Boravak na drugim domaćim ili inozemnim sveučilištima ili znanstvenim institucijama u trajanju od najmanje tri mjeseca </a:t>
                      </a:r>
                      <a:r>
                        <a:rPr lang="hr-HR" sz="1800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(20-25 ECTS)</a:t>
                      </a:r>
                    </a:p>
                    <a:p>
                      <a:pPr marL="1200150" lvl="4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Erasmus+</a:t>
                      </a:r>
                    </a:p>
                    <a:p>
                      <a:pPr marL="1200150" lvl="4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CEEPUS</a:t>
                      </a:r>
                    </a:p>
                    <a:p>
                      <a:pPr marL="1200150" lvl="4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YUFE</a:t>
                      </a:r>
                    </a:p>
                    <a:p>
                      <a:pPr marL="1200150" lvl="4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bilateralni sporazumi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985725"/>
                  </a:ext>
                </a:extLst>
              </a:tr>
              <a:tr h="1328448">
                <a:tc>
                  <a:txBody>
                    <a:bodyPr/>
                    <a:lstStyle/>
                    <a:p>
                      <a:pPr marL="180975" marR="0" lvl="2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</a:t>
                      </a:r>
                      <a:r>
                        <a:rPr lang="hr-HR" sz="1800" b="1" baseline="0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800" b="1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Provedba znanstvenog istraživanja pod nadzorom i stručnom pomoći mentora/</a:t>
                      </a:r>
                      <a:r>
                        <a:rPr lang="hr-HR" sz="1800" b="1" noProof="0" dirty="0" err="1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komentora</a:t>
                      </a:r>
                      <a:r>
                        <a:rPr lang="hr-HR" sz="1800" b="1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koja rezultira izradom i obranom doktorskog rada </a:t>
                      </a:r>
                      <a:r>
                        <a:rPr lang="hr-HR" sz="1800" noProof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(90 ECTS)</a:t>
                      </a:r>
                    </a:p>
                    <a:p>
                      <a:pPr marL="125730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="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izrada prijave teme doktorskog rada </a:t>
                      </a:r>
                      <a:r>
                        <a:rPr lang="hr-HR" sz="1800" b="0" baseline="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(15 ECTS)</a:t>
                      </a:r>
                    </a:p>
                    <a:p>
                      <a:pPr marL="125730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="0" baseline="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obrana prijave teme doktorskog rada (25 ECTS)</a:t>
                      </a:r>
                    </a:p>
                    <a:p>
                      <a:pPr marL="125730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="0" baseline="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konačna izrada i obrana doktorskog rada (50 ECTS)</a:t>
                      </a:r>
                      <a:endParaRPr lang="hr-HR" sz="1800" b="0" noProof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855560"/>
                  </a:ext>
                </a:extLst>
              </a:tr>
              <a:tr h="475183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r-HR" sz="1800" b="0" noProof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397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9475" y="432714"/>
            <a:ext cx="86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/>
            <a:r>
              <a:rPr lang="hr-HR" sz="2800" b="1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Struktura aktivnosti na studiju  (ukupno 180 ECTS)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7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568575"/>
            <a:ext cx="12192000" cy="268728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50000"/>
                  <a:alpha val="93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49454"/>
              </p:ext>
            </p:extLst>
          </p:nvPr>
        </p:nvGraphicFramePr>
        <p:xfrm>
          <a:off x="551384" y="1672925"/>
          <a:ext cx="11161240" cy="452421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536003">
                  <a:extLst>
                    <a:ext uri="{9D8B030D-6E8A-4147-A177-3AD203B41FA5}">
                      <a16:colId xmlns:a16="http://schemas.microsoft.com/office/drawing/2014/main" val="854650638"/>
                    </a:ext>
                  </a:extLst>
                </a:gridCol>
                <a:gridCol w="1625237">
                  <a:extLst>
                    <a:ext uri="{9D8B030D-6E8A-4147-A177-3AD203B41FA5}">
                      <a16:colId xmlns:a16="http://schemas.microsoft.com/office/drawing/2014/main" val="1082613439"/>
                    </a:ext>
                  </a:extLst>
                </a:gridCol>
              </a:tblGrid>
              <a:tr h="4653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r-HR" sz="1800" cap="all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Znanstvene,</a:t>
                      </a:r>
                      <a:r>
                        <a:rPr lang="hr-HR" sz="1800" cap="all" baseline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800" cap="all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nastavne I STRUČNE aktivnosti</a:t>
                      </a:r>
                      <a:endParaRPr lang="hr-HR" sz="1800" b="1" cap="all" noProof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ECTS</a:t>
                      </a:r>
                      <a:endParaRPr lang="hr-HR" sz="1800" noProof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118433"/>
                  </a:ext>
                </a:extLst>
              </a:tr>
              <a:tr h="668972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Pohađanje </a:t>
                      </a:r>
                      <a:r>
                        <a:rPr lang="hr-H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radionice ili edukacije iz metodologije znanstveno-istraživačkog rada </a:t>
                      </a: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 organizaciji nekog od</a:t>
                      </a:r>
                      <a:r>
                        <a:rPr lang="hr-HR" sz="1800" b="0" baseline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sveučilišta ili priznate znanstveno-istraživačke institucije ili udruge u zemlji ili inozemstvu</a:t>
                      </a:r>
                      <a:endParaRPr lang="hr-HR" sz="1800" b="0" noProof="0" dirty="0">
                        <a:solidFill>
                          <a:srgbClr val="2C292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5 - 10</a:t>
                      </a:r>
                    </a:p>
                  </a:txBody>
                  <a:tcPr marL="68580" marR="68580" marT="34290" marB="34290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036072"/>
                  </a:ext>
                </a:extLst>
              </a:tr>
              <a:tr h="708489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Sudjelovanje u </a:t>
                      </a:r>
                      <a:r>
                        <a:rPr lang="hr-H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ostalim doktorskim radionicama </a:t>
                      </a: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 organizaciji nekog od sveučilišta ili priznate znanstveno-istraživačke institucije u zemlji ili inozemstvu</a:t>
                      </a:r>
                      <a:endParaRPr lang="en-US" sz="1800" b="0" dirty="0">
                        <a:solidFill>
                          <a:srgbClr val="2C292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5 - 10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6153419"/>
                  </a:ext>
                </a:extLst>
              </a:tr>
              <a:tr h="70848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Objava rada </a:t>
                      </a: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 znanstvenom časopisu zastupljenom u bazama podataka </a:t>
                      </a:r>
                      <a:r>
                        <a:rPr lang="hr-HR" sz="1800" b="0" dirty="0" err="1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WoSCC</a:t>
                      </a: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ili </a:t>
                      </a:r>
                      <a:r>
                        <a:rPr lang="hr-HR" sz="1800" b="0" dirty="0" err="1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Scopus</a:t>
                      </a: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(Q1) (1, 2 ili</a:t>
                      </a:r>
                      <a:r>
                        <a:rPr lang="hr-HR" sz="1800" b="0" baseline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r-HR" sz="1800" b="0" dirty="0">
                          <a:solidFill>
                            <a:srgbClr val="2C292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 autora)</a:t>
                      </a:r>
                      <a:endParaRPr lang="en-US" sz="1800" b="0" dirty="0">
                        <a:solidFill>
                          <a:srgbClr val="2C292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 / 25 / 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0386042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Objava rada </a:t>
                      </a:r>
                      <a:r>
                        <a:rPr lang="hr-HR" sz="1800" b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 znanstvenom časopisu 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zastupljenom u bazama podataka </a:t>
                      </a:r>
                      <a:r>
                        <a:rPr lang="hr-HR" sz="1800" b="0" baseline="0" noProof="0" dirty="0" err="1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WoSCC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ili </a:t>
                      </a:r>
                      <a:r>
                        <a:rPr lang="hr-HR" sz="1800" b="0" baseline="0" noProof="0" dirty="0" err="1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Scopus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(Q2) (1, 2 ili 3 autora)</a:t>
                      </a:r>
                      <a:endParaRPr lang="hr-HR" sz="1800" b="0" noProof="0" dirty="0">
                        <a:solidFill>
                          <a:srgbClr val="2C292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 /20 /15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r-HR" sz="1800" noProof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180577"/>
                  </a:ext>
                </a:extLst>
              </a:tr>
              <a:tr h="47803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Objava ostalih</a:t>
                      </a:r>
                      <a:r>
                        <a:rPr lang="hr-HR" sz="1800" b="1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znanstvenih radova 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prve skupine (a1)* (1 ili najviše 3 autora)</a:t>
                      </a:r>
                      <a:endParaRPr lang="hr-HR" sz="1800" b="0" noProof="0" dirty="0">
                        <a:solidFill>
                          <a:srgbClr val="2C292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r>
                        <a:rPr lang="hr-HR" sz="1800" baseline="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/ 10</a:t>
                      </a:r>
                      <a:endParaRPr lang="hr-HR" sz="1800" noProof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362671"/>
                  </a:ext>
                </a:extLst>
              </a:tr>
              <a:tr h="468272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Objava znanstvenog rada </a:t>
                      </a:r>
                      <a:r>
                        <a:rPr lang="hr-HR" sz="1800" b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druge skupine (a2)* 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(1 ili najviše 3 autora)</a:t>
                      </a:r>
                      <a:endParaRPr lang="hr-HR" sz="1800" b="0" noProof="0" dirty="0">
                        <a:solidFill>
                          <a:srgbClr val="2C292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 / 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141064"/>
                  </a:ext>
                </a:extLst>
              </a:tr>
              <a:tr h="370997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Objava znanstvenog rada u znanstvenom časopisu </a:t>
                      </a:r>
                      <a:r>
                        <a:rPr lang="hr-HR" sz="1800" b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treće skupine (a3)* </a:t>
                      </a:r>
                      <a:r>
                        <a:rPr lang="hr-HR" sz="1800" b="0" baseline="0" noProof="0" dirty="0">
                          <a:solidFill>
                            <a:srgbClr val="2C292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(samostalan rad)     </a:t>
                      </a:r>
                      <a:endParaRPr lang="hr-HR" sz="1800" b="0" noProof="0" dirty="0">
                        <a:solidFill>
                          <a:srgbClr val="2C292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48783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43486" y="533100"/>
            <a:ext cx="11732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Vrednovanje izbornih znanstvenih, nastavnih i </a:t>
            </a:r>
          </a:p>
          <a:p>
            <a:r>
              <a:rPr lang="hr-HR" sz="2800" b="1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stručnih aktivnosti (1)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384" y="6291576"/>
            <a:ext cx="6854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U skladu s čl. 17 i čl. 18 Pravilnika o uvjetima za izbor u znanstvena zvanja (NN 28/2017)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-1167834"/>
            <a:ext cx="3662324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sz="160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sz="160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7990</TotalTime>
  <Words>2155</Words>
  <Application>Microsoft Office PowerPoint</Application>
  <PresentationFormat>Widescreen</PresentationFormat>
  <Paragraphs>326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Nova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LUMENS +</dc:title>
  <dc:subject/>
  <dc:creator>M3</dc:creator>
  <cp:keywords/>
  <dc:description/>
  <cp:lastModifiedBy>Zvonimira Šverko Grdić</cp:lastModifiedBy>
  <cp:revision>502</cp:revision>
  <cp:lastPrinted>2024-12-10T08:09:44Z</cp:lastPrinted>
  <dcterms:created xsi:type="dcterms:W3CDTF">2012-03-04T19:22:48Z</dcterms:created>
  <dcterms:modified xsi:type="dcterms:W3CDTF">2024-12-13T13:06:18Z</dcterms:modified>
  <cp:category/>
</cp:coreProperties>
</file>